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9" r:id="rId2"/>
    <p:sldId id="257" r:id="rId3"/>
    <p:sldId id="273" r:id="rId4"/>
    <p:sldId id="333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5" r:id="rId23"/>
    <p:sldId id="356" r:id="rId24"/>
    <p:sldId id="357" r:id="rId25"/>
    <p:sldId id="365" r:id="rId26"/>
    <p:sldId id="372" r:id="rId27"/>
    <p:sldId id="371" r:id="rId28"/>
    <p:sldId id="366" r:id="rId29"/>
    <p:sldId id="367" r:id="rId30"/>
    <p:sldId id="368" r:id="rId31"/>
    <p:sldId id="370" r:id="rId32"/>
    <p:sldId id="373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30" r:id="rId48"/>
    <p:sldId id="33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FDC17"/>
    <a:srgbClr val="5F2D9A"/>
    <a:srgbClr val="3C1C62"/>
    <a:srgbClr val="1F163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4778" autoAdjust="0"/>
  </p:normalViewPr>
  <p:slideViewPr>
    <p:cSldViewPr snapToGrid="0">
      <p:cViewPr varScale="1">
        <p:scale>
          <a:sx n="97" d="100"/>
          <a:sy n="97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73EEE73-1661-4DE1-EF2A-0152B49D3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716FD0-5DEC-4040-BECC-12C60D4D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2B513-BFAA-4E78-81E2-9F85D3E68AE5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FEDE26-B8E6-3CEC-51D4-04BC28ED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554B1-2492-A646-F437-9CE2A1E11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4F8B-6047-4492-9E84-248D82FC2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681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0C2D-40C9-42C8-9BBF-DDCCF60189F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D1C7-E3A1-4C62-AD78-508699C87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9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settings-sync-with-vs-code-c3d4f12698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F8663-2C57-18A7-DC49-CDEFB179F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5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51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3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8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2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2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36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2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2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3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7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69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71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8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4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68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62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26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91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7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Python 3.10.6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다운로드 받기 위해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위 화면에서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"Python 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또는 그 오른쪽에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"Download"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클릭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여기에서 각자 컴퓨팅 환경에 맞는 파일을 다운로드 하면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1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2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04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86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왼쪽의 플러그인 창에서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 runner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검색해서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톱니바튀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버튼을 누른 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Extension Settings (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확장설정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선택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50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중간 쯤에 있는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Code-runner : Run In Terminal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체크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00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62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5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72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70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중요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설치 시작 화면에서 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"Add Python 3.10 to PATH"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앞에 있는 체크박스를 클릭한 다음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AppleSDGothicNeo"/>
              </a:rPr>
              <a:t>, "Customize installation"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AppleSDGothicNeo"/>
              </a:rPr>
              <a:t> 클릭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04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11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36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37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63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91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5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8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4C8B-4355-B590-84D2-797DF0548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경로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(Customize install location)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"C:\Python3.10.6"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수정한 다음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"Install"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설치를 시작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70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설치가 완료되면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Close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버튼을 클릭하여 설치 프로그램을 종료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명령프롬프트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창을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"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--version"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입력 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Enter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Python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설치 확인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6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OS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맞는 설치 프로그램 다운로드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안내페이지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r>
              <a:rPr lang="en-US" altLang="ko-KR" b="0" i="0" u="none" strike="noStrike" dirty="0">
                <a:solidFill>
                  <a:srgbClr val="04BEB8"/>
                </a:solidFill>
                <a:effectLst/>
                <a:latin typeface="Noto Sans Demilight"/>
                <a:hlinkClick r:id="rId3"/>
              </a:rPr>
              <a:t>itnext.io/settings-sync-with-vs-code-c3d4f126989</a:t>
            </a:r>
            <a:endParaRPr lang="en-US" altLang="ko-KR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1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다운로드한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설치파일을 실행</a:t>
            </a: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라이센스 관련 동의 체크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설치할 경로 확인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 latinLnBrk="1"/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추가 작업 설정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다음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클릭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바탕 화면에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아이콘을 만들기</a:t>
            </a:r>
            <a:b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두 번째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 번째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폴더나 파일을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바로 열 수 있도록 마우스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우클릭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메뉴에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열기를 표시해 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3)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기본 편집기로 사용하고 싶은 경우 체크하자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4) PATH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추가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: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명령 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(CMD,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파워셀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입력하면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Demilight"/>
              </a:rPr>
              <a:t>VSCode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 바로 실행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4D27D-13E3-4616-AF95-38D01CA9B80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9D76C-CF3F-5C1B-4638-E2F60DD7D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4B7E-458D-5587-C28F-99A1C4B3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A60AD-F6B0-EDD6-4F54-80DEA998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BB7-D59C-ABC7-9510-F3BD48F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B28-6EDC-4C98-9772-03DEC573175F}" type="datetime1">
              <a:rPr lang="ko-KR" altLang="en-US" smtClean="0"/>
              <a:t>2022-11-10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0268-B99A-47CD-D52E-7C57117D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A8B83-AAFF-F6A1-E250-F6A39DA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4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737A0-5F53-579A-6C20-D10EACF5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2CAD6-6AB8-7318-583F-D0513A526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E0F01-15F0-5FCA-3CCC-B4FB6E58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1187-999A-4585-BF4C-D5B0C25B8953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E82C-6F90-6869-FCC2-DD54C36D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F7FF2-C3DD-B591-4D6C-E2FB2529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B66EFB-B982-B5E0-D06A-71E4CCF6C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B5853-7A27-8DD0-FE90-647BC449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2BC06-17EC-1C77-F899-286C43B8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14C5-D706-4B6B-B50A-5385CB92E051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DC6AB-8E1E-53A1-7056-EDC0189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D3236-74C4-DF4A-BC9C-666ECF97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3E2F6-AB1D-6C54-90E8-08668523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3032-71F6-868F-F9BD-250D3333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8F8B-5E35-E7FB-8CCA-224797D7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9EEC-9D6D-4CDF-B058-E40180976C94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6EECB-523A-1CE9-3EE6-ECDC0CFA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D14B4-F201-02EC-00A5-BC78908F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669E8-FC65-96E7-09E5-ACF1A4B5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9B72-E4E9-6D91-79AB-2472034C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DEBFC-5A98-25D9-59FC-FD8E5A4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23ABD-CB29-491D-839A-BAC89DF76093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FE8E9-8C6F-4093-D692-DFABD561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19DF3-5E19-4D66-2CA4-8AAC6433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44DBE-4B78-5FF7-B289-73911359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9360B-3F7A-20EA-9E06-CAC7D8CF1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A7267B-039D-3A7E-37CA-DAF526129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734A6-C804-773D-283B-3286EBFD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DF3D-5C7C-4E89-8F3A-E67391246E5F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85B61-B8DE-D05A-7373-A34DB3E5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B110C-FD71-72BD-A39D-E3A5DD38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2FFF-D256-5CFB-3DED-9356F74C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3A190-C0AD-488A-3D28-683D70F0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D9470-6374-DE55-BF6D-1D802D2A6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C69268-C46E-30F8-91C5-1F290526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A31591-16AF-ED3E-C1EE-E8DEDDDB9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BCC1BB-D42B-D8E7-3301-6F854A2C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6EA2-0F2D-415F-B6C3-5B81BC4843D0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110173-6990-EB1F-0490-FF129AB9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3960FB-F2EF-09EE-2909-D9A5190D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6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D74-1661-EC07-6EC7-7BF81120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7132-A3F1-42AC-AAAC-B228FCAC0F02}" type="datetime1">
              <a:rPr lang="ko-KR" altLang="en-US" smtClean="0"/>
              <a:t>2022-11-10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38EA4-FB4A-486B-D067-7D2F1336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04378-8F2B-4B9B-94E1-62F1DC25549E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5B665-2ADA-EA1B-7169-D7071F60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아시아경제교육센터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6ED3E-A6C7-8E1B-8279-8AE57A3A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98E-DB20-9BDA-206A-E8F2400E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5B6CF-AB49-CD55-B21A-F7D6A43C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C8700-964D-236D-16F0-34771E59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10ADA-71A8-27BB-2D0E-4B5263B1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E34-1797-4F8E-A292-32BCF9C90CDE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597BD-7DB2-9682-02EF-2D5960D1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45EA9-F4A5-6D97-8F86-3AC86CD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9CAB-9FF8-D8B3-A0CC-18E7A75A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8D7BCC-27D0-0A50-EB18-4D4E8C33B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46FAB-C925-8F4E-FB52-E65D8E697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76C25-6BE5-B6C0-DA3C-7BE8B1D2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70B9-BBFE-4408-B340-1068672F58B9}" type="datetime1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E6455-1DC2-44FF-A1A3-B4B64658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아시아경제교육센터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69BE-8F52-77F4-387E-0258FB9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3C86-F289-4042-9843-4323E297C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3245F-A16D-6C88-9649-1323AC7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1C085-A356-7789-D12B-C2596611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FBFC6-9EE2-04D7-1B73-23BAC543A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7132-A3F1-42AC-AAAC-B228FCAC0F02}" type="datetime1">
              <a:rPr lang="ko-KR" altLang="en-US" smtClean="0"/>
              <a:t>2022-11-10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37C6D8-F7A1-369D-E159-007D5D36D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아시아경제교육센터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26E20-8CDA-7823-AD3C-88BFA437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3C86-F289-4042-9843-4323E297CC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7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7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397C4A-FF4C-B5DE-C686-906C927F570B}"/>
              </a:ext>
            </a:extLst>
          </p:cNvPr>
          <p:cNvSpPr/>
          <p:nvPr/>
        </p:nvSpPr>
        <p:spPr>
          <a:xfrm>
            <a:off x="3396342" y="2255158"/>
            <a:ext cx="5399311" cy="914399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77AE-B603-A64C-92DA-76AD19EC87F7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5A0F03-F1DE-B48D-B1CB-17FF01381952}"/>
              </a:ext>
            </a:extLst>
          </p:cNvPr>
          <p:cNvGrpSpPr/>
          <p:nvPr/>
        </p:nvGrpSpPr>
        <p:grpSpPr>
          <a:xfrm>
            <a:off x="2865501" y="1291114"/>
            <a:ext cx="6473380" cy="421481"/>
            <a:chOff x="2865501" y="935517"/>
            <a:chExt cx="6473380" cy="421481"/>
          </a:xfrm>
        </p:grpSpPr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DE2AB78F-DA20-85AF-CAC8-912DE96C367F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AE3CC339-8EF2-7B77-5199-2570B7D74BCC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160CF-C4C2-88FF-2457-80D8914B9285}"/>
              </a:ext>
            </a:extLst>
          </p:cNvPr>
          <p:cNvSpPr txBox="1"/>
          <p:nvPr/>
        </p:nvSpPr>
        <p:spPr>
          <a:xfrm>
            <a:off x="3048000" y="1644168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리뷰 기반 영화 추천 시스템</a:t>
            </a:r>
            <a:endParaRPr lang="ko-KR" altLang="en-US" sz="3500" b="1" spc="-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09D2F-9180-DB8A-6262-7F9E2EF14AE8}"/>
              </a:ext>
            </a:extLst>
          </p:cNvPr>
          <p:cNvSpPr txBox="1"/>
          <p:nvPr/>
        </p:nvSpPr>
        <p:spPr>
          <a:xfrm>
            <a:off x="3048000" y="3445721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F2D9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가이드</a:t>
            </a:r>
            <a:endParaRPr lang="ko-KR" altLang="en-US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4CB7C-317A-F926-99F4-274D13EE667C}"/>
              </a:ext>
            </a:extLst>
          </p:cNvPr>
          <p:cNvSpPr txBox="1"/>
          <p:nvPr/>
        </p:nvSpPr>
        <p:spPr>
          <a:xfrm>
            <a:off x="3048000" y="225018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필름 </a:t>
            </a:r>
            <a:r>
              <a:rPr lang="ko-KR" altLang="en-US" sz="5500" b="1" dirty="0" err="1">
                <a:solidFill>
                  <a:srgbClr val="FFDC1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이너사이드</a:t>
            </a:r>
            <a:endParaRPr lang="ko-KR" altLang="en-US" sz="5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018D-CEB4-2B05-AC8E-EF018BB528FB}"/>
              </a:ext>
            </a:extLst>
          </p:cNvPr>
          <p:cNvSpPr txBox="1"/>
          <p:nvPr/>
        </p:nvSpPr>
        <p:spPr>
          <a:xfrm>
            <a:off x="3048000" y="38103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F2D9A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ver0.1</a:t>
            </a:r>
            <a:endParaRPr lang="ko-KR" altLang="en-US" sz="2000" dirty="0">
              <a:latin typeface="Doppio One" panose="02010603030000020804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286076-28DA-7C33-B547-D86EEDEFD785}"/>
              </a:ext>
            </a:extLst>
          </p:cNvPr>
          <p:cNvGrpSpPr/>
          <p:nvPr/>
        </p:nvGrpSpPr>
        <p:grpSpPr>
          <a:xfrm rot="10800000">
            <a:off x="2865501" y="3780311"/>
            <a:ext cx="6473380" cy="421481"/>
            <a:chOff x="2865501" y="935517"/>
            <a:chExt cx="6473380" cy="421481"/>
          </a:xfrm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ECCAE900-19BC-4886-25F5-418F57DBBF00}"/>
                </a:ext>
              </a:extLst>
            </p:cNvPr>
            <p:cNvSpPr/>
            <p:nvPr/>
          </p:nvSpPr>
          <p:spPr>
            <a:xfrm rot="5400000">
              <a:off x="2865501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4DBB9C84-3BDB-06F7-249F-46681C1F5671}"/>
                </a:ext>
              </a:extLst>
            </p:cNvPr>
            <p:cNvSpPr/>
            <p:nvPr/>
          </p:nvSpPr>
          <p:spPr>
            <a:xfrm rot="10800000">
              <a:off x="8917400" y="935517"/>
              <a:ext cx="421481" cy="421481"/>
            </a:xfrm>
            <a:prstGeom prst="corner">
              <a:avLst>
                <a:gd name="adj1" fmla="val 24011"/>
                <a:gd name="adj2" fmla="val 26271"/>
              </a:avLst>
            </a:prstGeom>
            <a:solidFill>
              <a:srgbClr val="5F2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6F0D-324C-E7E6-DDAF-EDB188CC6F51}"/>
              </a:ext>
            </a:extLst>
          </p:cNvPr>
          <p:cNvGrpSpPr/>
          <p:nvPr/>
        </p:nvGrpSpPr>
        <p:grpSpPr>
          <a:xfrm>
            <a:off x="546332" y="212621"/>
            <a:ext cx="2304353" cy="554031"/>
            <a:chOff x="546332" y="114300"/>
            <a:chExt cx="2304353" cy="5540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4106C8-246F-8401-35D3-F778AB66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89706" l="7383" r="93960">
                          <a14:foregroundMark x1="18456" y1="45588" x2="18456" y2="50000"/>
                          <a14:foregroundMark x1="22148" y1="45588" x2="22148" y2="50000"/>
                          <a14:foregroundMark x1="24497" y1="48529" x2="24497" y2="50000"/>
                          <a14:foregroundMark x1="30201" y1="45588" x2="30201" y2="48529"/>
                          <a14:foregroundMark x1="36222" y1="44202" x2="35906" y2="45588"/>
                          <a14:foregroundMark x1="36577" y1="42647" x2="36428" y2="43302"/>
                          <a14:foregroundMark x1="39597" y1="64706" x2="39597" y2="65120"/>
                          <a14:foregroundMark x1="46309" y1="45588" x2="46309" y2="50000"/>
                          <a14:foregroundMark x1="42953" y1="42647" x2="43289" y2="45588"/>
                          <a14:foregroundMark x1="47987" y1="42647" x2="47987" y2="47059"/>
                          <a14:foregroundMark x1="55034" y1="41176" x2="55705" y2="41176"/>
                          <a14:foregroundMark x1="55705" y1="60294" x2="56040" y2="64706"/>
                          <a14:foregroundMark x1="65436" y1="54412" x2="66107" y2="55882"/>
                          <a14:foregroundMark x1="61074" y1="42647" x2="61745" y2="47059"/>
                          <a14:foregroundMark x1="13423" y1="55882" x2="13423" y2="60294"/>
                          <a14:foregroundMark x1="13087" y1="47059" x2="13423" y2="50000"/>
                          <a14:foregroundMark x1="11409" y1="51471" x2="11409" y2="54412"/>
                          <a14:foregroundMark x1="70470" y1="47059" x2="69799" y2="51471"/>
                          <a14:foregroundMark x1="73154" y1="44118" x2="73154" y2="48529"/>
                          <a14:foregroundMark x1="75168" y1="45588" x2="75168" y2="47059"/>
                          <a14:foregroundMark x1="77517" y1="48529" x2="77517" y2="51471"/>
                          <a14:foregroundMark x1="70470" y1="66176" x2="70805" y2="69118"/>
                          <a14:foregroundMark x1="83221" y1="50000" x2="83893" y2="54412"/>
                          <a14:foregroundMark x1="88926" y1="33824" x2="88926" y2="39706"/>
                          <a14:foregroundMark x1="93624" y1="33824" x2="93960" y2="38235"/>
                          <a14:foregroundMark x1="13087" y1="60294" x2="13087" y2="67647"/>
                          <a14:foregroundMark x1="30201" y1="58824" x2="30201" y2="69118"/>
                          <a14:foregroundMark x1="47987" y1="54412" x2="48346" y2="62284"/>
                          <a14:foregroundMark x1="48322" y1="58824" x2="48322" y2="70588"/>
                          <a14:foregroundMark x1="88591" y1="32353" x2="88591" y2="41176"/>
                          <a14:foregroundMark x1="53356" y1="42647" x2="52349" y2="42647"/>
                          <a14:foregroundMark x1="58054" y1="45588" x2="58389" y2="54412"/>
                          <a14:foregroundMark x1="70470" y1="39706" x2="70470" y2="42647"/>
                          <a14:foregroundMark x1="75168" y1="38235" x2="75168" y2="41176"/>
                          <a14:foregroundMark x1="78188" y1="42647" x2="80537" y2="42647"/>
                          <a14:foregroundMark x1="83893" y1="38235" x2="83557" y2="47059"/>
                          <a14:foregroundMark x1="79866" y1="52941" x2="78523" y2="51471"/>
                          <a14:foregroundMark x1="77852" y1="60294" x2="77852" y2="63235"/>
                          <a14:foregroundMark x1="74832" y1="72059" x2="73826" y2="72059"/>
                          <a14:foregroundMark x1="13087" y1="41176" x2="13087" y2="44118"/>
                          <a14:foregroundMark x1="22148" y1="39706" x2="22819" y2="45588"/>
                          <a14:foregroundMark x1="30201" y1="38235" x2="30537" y2="42647"/>
                          <a14:foregroundMark x1="22148" y1="73529" x2="22483" y2="60294"/>
                          <a14:foregroundMark x1="39262" y1="39706" x2="38926" y2="51471"/>
                          <a14:foregroundMark x1="38255" y1="54412" x2="38926" y2="54412"/>
                          <a14:backgroundMark x1="63423" y1="60294" x2="64094" y2="60294"/>
                          <a14:backgroundMark x1="12752" y1="54412" x2="12752" y2="55882"/>
                          <a14:backgroundMark x1="36242" y1="55882" x2="35570" y2="57353"/>
                          <a14:backgroundMark x1="38255" y1="55882" x2="37919" y2="5588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5274" b="-1585"/>
            <a:stretch/>
          </p:blipFill>
          <p:spPr>
            <a:xfrm>
              <a:off x="2498725" y="114300"/>
              <a:ext cx="351960" cy="55403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FD289-F3D4-91FB-6E34-C6EC2CE75E31}"/>
                </a:ext>
              </a:extLst>
            </p:cNvPr>
            <p:cNvSpPr txBox="1"/>
            <p:nvPr/>
          </p:nvSpPr>
          <p:spPr>
            <a:xfrm>
              <a:off x="546332" y="182990"/>
              <a:ext cx="20825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6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아시아경제</a:t>
              </a:r>
              <a:r>
                <a:rPr lang="ko-KR" altLang="en-US" sz="16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교육센터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4480-5E81-D6F9-2D08-64E9B3F2C1C0}"/>
              </a:ext>
            </a:extLst>
          </p:cNvPr>
          <p:cNvSpPr txBox="1"/>
          <p:nvPr/>
        </p:nvSpPr>
        <p:spPr>
          <a:xfrm>
            <a:off x="3004287" y="5028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기반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커머스 서비스 개발자 양성과정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12D91-E4F5-6841-4C69-EAE5459AEEFC}"/>
              </a:ext>
            </a:extLst>
          </p:cNvPr>
          <p:cNvSpPr txBox="1"/>
          <p:nvPr/>
        </p:nvSpPr>
        <p:spPr>
          <a:xfrm>
            <a:off x="2909945" y="5365835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인사이드아웃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70CC9-C129-22A7-8BA5-BF3DB87FE82F}"/>
              </a:ext>
            </a:extLst>
          </p:cNvPr>
          <p:cNvSpPr txBox="1"/>
          <p:nvPr/>
        </p:nvSpPr>
        <p:spPr>
          <a:xfrm>
            <a:off x="2909945" y="5696134"/>
            <a:ext cx="6284684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고내리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권지민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이호제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4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A9A5ACC-D629-16E0-F289-C08A3796E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4B0AC8-50D8-FF18-B590-07497A1B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6703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ver1.7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233617" y="5214747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641192" y="3660757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697B73-DF08-6A26-EF64-47EB1B952C36}"/>
              </a:ext>
            </a:extLst>
          </p:cNvPr>
          <p:cNvGrpSpPr/>
          <p:nvPr/>
        </p:nvGrpSpPr>
        <p:grpSpPr>
          <a:xfrm>
            <a:off x="10727565" y="5773048"/>
            <a:ext cx="675378" cy="641979"/>
            <a:chOff x="1959327" y="5313425"/>
            <a:chExt cx="675378" cy="641979"/>
          </a:xfrm>
        </p:grpSpPr>
        <p:pic>
          <p:nvPicPr>
            <p:cNvPr id="2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47FD885-43B7-2B59-296A-BE32D287F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86CF9F-3871-C384-F240-FECE3695F1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3452EC-58D4-65AA-FF04-CBAB9EDFFAF7}"/>
              </a:ext>
            </a:extLst>
          </p:cNvPr>
          <p:cNvSpPr/>
          <p:nvPr/>
        </p:nvSpPr>
        <p:spPr>
          <a:xfrm>
            <a:off x="6437575" y="3271446"/>
            <a:ext cx="4289990" cy="134194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1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0E28476-30E2-06FB-1E77-FD945399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58634"/>
            <a:ext cx="569595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52A55-6789-2657-22AF-E8C5D9FEB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8634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ver1.7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22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5955D52-53C4-C11F-6DE6-19296C7D3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7" y="1758633"/>
            <a:ext cx="8496300" cy="442912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www.oracle.com/java/technologies/javase-downloads.html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B1044B-A1C2-8AA4-AA51-564198242E11}"/>
              </a:ext>
            </a:extLst>
          </p:cNvPr>
          <p:cNvSpPr/>
          <p:nvPr/>
        </p:nvSpPr>
        <p:spPr>
          <a:xfrm>
            <a:off x="578817" y="5121754"/>
            <a:ext cx="8424850" cy="4402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99831F-10C3-97A1-589D-B21BF0A7A422}"/>
              </a:ext>
            </a:extLst>
          </p:cNvPr>
          <p:cNvSpPr txBox="1"/>
          <p:nvPr/>
        </p:nvSpPr>
        <p:spPr>
          <a:xfrm>
            <a:off x="9213682" y="5114337"/>
            <a:ext cx="3860725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환경에 맞게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프로그램 다운로드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4942685" y="527482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42C19-EE07-33BA-2FE1-9D854E36A9DC}"/>
              </a:ext>
            </a:extLst>
          </p:cNvPr>
          <p:cNvSpPr txBox="1"/>
          <p:nvPr/>
        </p:nvSpPr>
        <p:spPr>
          <a:xfrm>
            <a:off x="9213682" y="1758633"/>
            <a:ext cx="2800767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Environment/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python-3.10.6-amd64.exe</a:t>
            </a:r>
          </a:p>
        </p:txBody>
      </p:sp>
    </p:spTree>
    <p:extLst>
      <p:ext uri="{BB962C8B-B14F-4D97-AF65-F5344CB8AC3E}">
        <p14:creationId xmlns:p14="http://schemas.microsoft.com/office/powerpoint/2010/main" val="409203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E437048-DCA6-4C2D-B24A-FB2D8E9C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549209"/>
            <a:ext cx="4762500" cy="3629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5142F-9FFE-E9C0-DD91-97CAC4A95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9" y="1758634"/>
            <a:ext cx="4762500" cy="3629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0D3A65-CEA7-73FE-FA59-F81C184F7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208"/>
            <a:ext cx="4762500" cy="36290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1.3 Java JDK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ver19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 및 완료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713831" y="5816590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5058031" y="5037641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10585CE-7070-ABD5-300E-67ACCE807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6" y="1758633"/>
            <a:ext cx="4762500" cy="36290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68F7D6-8464-54DC-554D-8064E4C14CC5}"/>
              </a:ext>
            </a:extLst>
          </p:cNvPr>
          <p:cNvGrpSpPr/>
          <p:nvPr/>
        </p:nvGrpSpPr>
        <p:grpSpPr>
          <a:xfrm>
            <a:off x="10608892" y="5037641"/>
            <a:ext cx="675378" cy="641979"/>
            <a:chOff x="1959327" y="5313425"/>
            <a:chExt cx="675378" cy="641979"/>
          </a:xfrm>
        </p:grpSpPr>
        <p:pic>
          <p:nvPicPr>
            <p:cNvPr id="1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5D162A9-CFD8-49C2-4279-55F74C165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602B805-E3FD-2C84-D87B-ED934E6C998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7ED414A-F079-8386-2059-6099D884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27" y="2143697"/>
            <a:ext cx="8991600" cy="421005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https://dev.mysql.com/downloads/installer/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F452F8-C6F9-04FE-3023-F6A65360113F}"/>
              </a:ext>
            </a:extLst>
          </p:cNvPr>
          <p:cNvSpPr/>
          <p:nvPr/>
        </p:nvSpPr>
        <p:spPr>
          <a:xfrm>
            <a:off x="1443826" y="4868599"/>
            <a:ext cx="8741033" cy="66717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9867578" y="4961415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E7636-0C2E-11A2-5A24-5A2BB299771D}"/>
              </a:ext>
            </a:extLst>
          </p:cNvPr>
          <p:cNvSpPr txBox="1"/>
          <p:nvPr/>
        </p:nvSpPr>
        <p:spPr>
          <a:xfrm>
            <a:off x="924230" y="1542500"/>
            <a:ext cx="672598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Environment/mysql-installer-community-8.0.30.0.msi</a:t>
            </a:r>
          </a:p>
        </p:txBody>
      </p:sp>
    </p:spTree>
    <p:extLst>
      <p:ext uri="{BB962C8B-B14F-4D97-AF65-F5344CB8AC3E}">
        <p14:creationId xmlns:p14="http://schemas.microsoft.com/office/powerpoint/2010/main" val="299415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EE60A9-F9FD-30FC-0D88-5FCAEF260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92000" cy="4671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B3E2E8-D27D-CC98-8C83-18902C10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18" y="1757342"/>
            <a:ext cx="6170781" cy="4655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18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7663744" y="3009901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3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284545-7E85-EB17-C939-1314E36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9" y="1757341"/>
            <a:ext cx="6158637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B09D61-3D1E-7E24-7D71-26DC8ACB4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26" y="1757340"/>
            <a:ext cx="6208573" cy="467834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247598" y="607534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1DEA87-F944-3796-EF71-47B28B29F9B9}"/>
              </a:ext>
            </a:extLst>
          </p:cNvPr>
          <p:cNvSpPr/>
          <p:nvPr/>
        </p:nvSpPr>
        <p:spPr>
          <a:xfrm>
            <a:off x="2137402" y="5113043"/>
            <a:ext cx="1727201" cy="7238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757652" y="3336273"/>
            <a:ext cx="1799981" cy="57435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0CC1BA-C7D1-4EE6-E7DC-8082874772ED}"/>
              </a:ext>
            </a:extLst>
          </p:cNvPr>
          <p:cNvGrpSpPr/>
          <p:nvPr/>
        </p:nvGrpSpPr>
        <p:grpSpPr>
          <a:xfrm>
            <a:off x="7207033" y="2918348"/>
            <a:ext cx="737355" cy="587472"/>
            <a:chOff x="2397912" y="5718611"/>
            <a:chExt cx="737355" cy="587472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59A1392B-DAA1-8119-7C65-36F6B8D66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724C73-A9C7-3289-3D4B-1AB6821F69B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17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4253D0-0027-286D-832E-AF193AC1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4" y="1749507"/>
            <a:ext cx="6283270" cy="467834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4691E3-9712-38A4-69F4-49C717E75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9" y="1745928"/>
            <a:ext cx="6205400" cy="46897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748042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30D9F-705F-F069-8CBD-B7C6A24E945C}"/>
              </a:ext>
            </a:extLst>
          </p:cNvPr>
          <p:cNvSpPr/>
          <p:nvPr/>
        </p:nvSpPr>
        <p:spPr>
          <a:xfrm>
            <a:off x="7806814" y="4353269"/>
            <a:ext cx="1750820" cy="71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2E4DB3-9F73-B27A-C4F4-22CB2EFFC2C3}"/>
              </a:ext>
            </a:extLst>
          </p:cNvPr>
          <p:cNvGrpSpPr/>
          <p:nvPr/>
        </p:nvGrpSpPr>
        <p:grpSpPr>
          <a:xfrm>
            <a:off x="9603830" y="3918587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F4F62F3-D9C7-4BC2-77A8-2D576545F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1E954F-EDB5-98D7-0B27-6E942A8BE06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236578" y="3823951"/>
            <a:ext cx="1836065" cy="5743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4080740" y="3892395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36D2AD-79F1-CE2B-6169-A4A14F17C8EC}"/>
              </a:ext>
            </a:extLst>
          </p:cNvPr>
          <p:cNvGrpSpPr/>
          <p:nvPr/>
        </p:nvGrpSpPr>
        <p:grpSpPr>
          <a:xfrm>
            <a:off x="1654047" y="3429000"/>
            <a:ext cx="737355" cy="587472"/>
            <a:chOff x="2397912" y="5718611"/>
            <a:chExt cx="737355" cy="587472"/>
          </a:xfrm>
        </p:grpSpPr>
        <p:pic>
          <p:nvPicPr>
            <p:cNvPr id="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5DC009-4769-FA56-ADC3-64D6F095F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1B747E-98A1-B32D-F0D2-18626E9AE306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D4A79B-922E-F02E-45AE-F2C1C374B841}"/>
              </a:ext>
            </a:extLst>
          </p:cNvPr>
          <p:cNvGrpSpPr/>
          <p:nvPr/>
        </p:nvGrpSpPr>
        <p:grpSpPr>
          <a:xfrm>
            <a:off x="7208804" y="3975539"/>
            <a:ext cx="737355" cy="587472"/>
            <a:chOff x="2397912" y="5718611"/>
            <a:chExt cx="737355" cy="587472"/>
          </a:xfrm>
        </p:grpSpPr>
        <p:pic>
          <p:nvPicPr>
            <p:cNvPr id="1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665C201-B876-B32D-5D14-B4A32E525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B5A3F5E-2E4F-6107-FE79-F2A409DDC6C0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30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986A979-9229-B71B-747E-3DB91F8B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9"/>
            <a:ext cx="6245075" cy="468975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C52B1F-DCEA-D9AD-60FD-D182FEC5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/>
          <a:stretch/>
        </p:blipFill>
        <p:spPr>
          <a:xfrm>
            <a:off x="5788499" y="1745927"/>
            <a:ext cx="6205400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33600" y="2933700"/>
            <a:ext cx="1990885" cy="72786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2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05CBB7-7939-09CB-554D-BEFD9DE0F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8"/>
            <a:ext cx="6245075" cy="469776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5B6855-7CBA-942B-CDEE-2EE86D84C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77" y="1741714"/>
            <a:ext cx="6261703" cy="4724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2124687" y="2924290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EA365-94B1-0A1E-FC0E-F78A4AD879E6}"/>
              </a:ext>
            </a:extLst>
          </p:cNvPr>
          <p:cNvSpPr/>
          <p:nvPr/>
        </p:nvSpPr>
        <p:spPr>
          <a:xfrm>
            <a:off x="2124687" y="3579045"/>
            <a:ext cx="277469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3585B6-F931-AB88-072F-C427A8C6D972}"/>
              </a:ext>
            </a:extLst>
          </p:cNvPr>
          <p:cNvGrpSpPr/>
          <p:nvPr/>
        </p:nvGrpSpPr>
        <p:grpSpPr>
          <a:xfrm>
            <a:off x="2337254" y="364024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F9F9A1A-8C17-FEC0-1D72-D8DBAE080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9ACA4D-35A6-8634-51BB-8478444EC5B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B28A36-7CC0-7F60-0CCD-351F2A399714}"/>
              </a:ext>
            </a:extLst>
          </p:cNvPr>
          <p:cNvGrpSpPr/>
          <p:nvPr/>
        </p:nvGrpSpPr>
        <p:grpSpPr>
          <a:xfrm>
            <a:off x="2277829" y="2553287"/>
            <a:ext cx="737355" cy="587472"/>
            <a:chOff x="2397912" y="5718611"/>
            <a:chExt cx="737355" cy="587472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212B5B2-C873-D9AF-E40F-D020F4325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696-E516-D6B3-829A-44E6B218BF3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30FD5C-648E-B0B2-80AB-691E62499103}"/>
              </a:ext>
            </a:extLst>
          </p:cNvPr>
          <p:cNvGrpSpPr/>
          <p:nvPr/>
        </p:nvGrpSpPr>
        <p:grpSpPr>
          <a:xfrm>
            <a:off x="4278943" y="3640244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DC2ACC9-5A9E-85F8-9FBB-EBFF5E868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3CE903C-4A00-2574-282A-0F2E2CCCA54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3BFE42-5B3F-C7F5-2F5E-C501FD92CE8A}"/>
              </a:ext>
            </a:extLst>
          </p:cNvPr>
          <p:cNvSpPr/>
          <p:nvPr/>
        </p:nvSpPr>
        <p:spPr>
          <a:xfrm>
            <a:off x="7554642" y="2472733"/>
            <a:ext cx="3497180" cy="27549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600">
                <a:solidFill>
                  <a:schemeClr val="bg1"/>
                </a:solidFill>
              </a:rPr>
              <a:t>변경 이력 관리</a:t>
            </a:r>
          </a:p>
        </p:txBody>
      </p:sp>
      <p:graphicFrame>
        <p:nvGraphicFramePr>
          <p:cNvPr id="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93205"/>
              </p:ext>
            </p:extLst>
          </p:nvPr>
        </p:nvGraphicFramePr>
        <p:xfrm>
          <a:off x="742950" y="1070592"/>
          <a:ext cx="11132123" cy="5009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dirty="0"/>
                        <a:t>초안 작성</a:t>
                      </a:r>
                      <a:r>
                        <a:rPr lang="en-US" altLang="ko-KR" sz="1200" b="1" dirty="0"/>
                        <a:t>(ver</a:t>
                      </a:r>
                      <a:r>
                        <a:rPr lang="en-US" altLang="ko-KR" sz="1200" b="1" baseline="0" dirty="0"/>
                        <a:t>0.1)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lang="ko-KR" altLang="en-US" sz="1200" b="1" dirty="0" err="1"/>
                        <a:t>고내리</a:t>
                      </a: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2022.10.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이진영 강사</a:t>
                      </a: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2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endParaRPr lang="en-US" altLang="ko-KR" sz="1200" b="1" dirty="0" err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3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5</a:t>
                      </a:r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155B620-47F5-9A44-BB25-4FDF604DD03B}"/>
              </a:ext>
            </a:extLst>
          </p:cNvPr>
          <p:cNvSpPr/>
          <p:nvPr/>
        </p:nvSpPr>
        <p:spPr>
          <a:xfrm>
            <a:off x="441713" y="273925"/>
            <a:ext cx="2843809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627DCF-7F3A-B54D-864D-719F7946FC00}"/>
              </a:ext>
            </a:extLst>
          </p:cNvPr>
          <p:cNvSpPr txBox="1">
            <a:spLocks/>
          </p:cNvSpPr>
          <p:nvPr/>
        </p:nvSpPr>
        <p:spPr>
          <a:xfrm>
            <a:off x="405200" y="345933"/>
            <a:ext cx="2766830" cy="360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변경 이력</a:t>
            </a:r>
            <a:endParaRPr lang="ko-KR" altLang="en-US" sz="2800" spc="-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AF135A-A71D-B846-A54A-8CC21F2E1779}"/>
              </a:ext>
            </a:extLst>
          </p:cNvPr>
          <p:cNvGrpSpPr/>
          <p:nvPr/>
        </p:nvGrpSpPr>
        <p:grpSpPr>
          <a:xfrm>
            <a:off x="248194" y="773843"/>
            <a:ext cx="11730446" cy="5396200"/>
            <a:chOff x="1579402" y="773843"/>
            <a:chExt cx="9337980" cy="5396200"/>
          </a:xfrm>
        </p:grpSpPr>
        <p:cxnSp>
          <p:nvCxnSpPr>
            <p:cNvPr id="11" name="Straight Connector 62">
              <a:extLst>
                <a:ext uri="{FF2B5EF4-FFF2-40B4-BE49-F238E27FC236}">
                  <a16:creationId xmlns:a16="http://schemas.microsoft.com/office/drawing/2014/main" id="{F638D303-64E0-AA43-86ED-58E8FC9D952C}"/>
                </a:ext>
              </a:extLst>
            </p:cNvPr>
            <p:cNvCxnSpPr/>
            <p:nvPr/>
          </p:nvCxnSpPr>
          <p:spPr>
            <a:xfrm>
              <a:off x="1579402" y="7738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2">
              <a:extLst>
                <a:ext uri="{FF2B5EF4-FFF2-40B4-BE49-F238E27FC236}">
                  <a16:creationId xmlns:a16="http://schemas.microsoft.com/office/drawing/2014/main" id="{204EB197-33AD-2C45-BC89-E8A7A6D6B01E}"/>
                </a:ext>
              </a:extLst>
            </p:cNvPr>
            <p:cNvCxnSpPr/>
            <p:nvPr/>
          </p:nvCxnSpPr>
          <p:spPr>
            <a:xfrm>
              <a:off x="1579402" y="6170043"/>
              <a:ext cx="933798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8A0774-48AB-5F99-E849-9EA256C938D2}"/>
              </a:ext>
            </a:extLst>
          </p:cNvPr>
          <p:cNvSpPr txBox="1"/>
          <p:nvPr/>
        </p:nvSpPr>
        <p:spPr>
          <a:xfrm>
            <a:off x="9100287" y="642349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33A8F6-CF5F-473C-A000-BDACEB31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10624" cy="468576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300276-D3C6-6681-815D-B9DBA512A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75" y="1745927"/>
            <a:ext cx="6231624" cy="470762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856120" y="5804487"/>
            <a:ext cx="779939" cy="551610"/>
            <a:chOff x="1854766" y="5718611"/>
            <a:chExt cx="779939" cy="551610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879BD-BB92-A692-4D59-3FFF5E4B9CEE}"/>
              </a:ext>
            </a:extLst>
          </p:cNvPr>
          <p:cNvSpPr/>
          <p:nvPr/>
        </p:nvSpPr>
        <p:spPr>
          <a:xfrm>
            <a:off x="7661296" y="2472267"/>
            <a:ext cx="2813305" cy="234808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383891-6059-D180-48D4-9EEDF6A2446B}"/>
              </a:ext>
            </a:extLst>
          </p:cNvPr>
          <p:cNvGrpSpPr/>
          <p:nvPr/>
        </p:nvGrpSpPr>
        <p:grpSpPr>
          <a:xfrm>
            <a:off x="3642520" y="2395243"/>
            <a:ext cx="779939" cy="551610"/>
            <a:chOff x="1854766" y="5718611"/>
            <a:chExt cx="779939" cy="551610"/>
          </a:xfrm>
        </p:grpSpPr>
        <p:pic>
          <p:nvPicPr>
            <p:cNvPr id="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DE48D506-2A3A-8A14-BF7C-A2C476821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A8DF5E-A0F5-D4A9-99B5-A76DD863FCA3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1DB6F5-BF0F-9281-9988-006C30490700}"/>
              </a:ext>
            </a:extLst>
          </p:cNvPr>
          <p:cNvGrpSpPr/>
          <p:nvPr/>
        </p:nvGrpSpPr>
        <p:grpSpPr>
          <a:xfrm>
            <a:off x="10336831" y="2937109"/>
            <a:ext cx="779939" cy="551610"/>
            <a:chOff x="1854766" y="5718611"/>
            <a:chExt cx="779939" cy="551610"/>
          </a:xfrm>
        </p:grpSpPr>
        <p:pic>
          <p:nvPicPr>
            <p:cNvPr id="1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F89052-B0C1-507D-CE23-858E853C7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BC87F3B-2D4A-E1F5-BBE5-CBF1F3CD82F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6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2EC44B3-0D8D-6C2E-E30D-8373EA950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1" y="1745927"/>
            <a:ext cx="6231624" cy="469768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AE4FA-9227-6124-1601-F7E72F5D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5" y="1744059"/>
            <a:ext cx="6260674" cy="470949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-4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55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6C7C2E-1E5A-7915-ABA6-46D0FD6D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2" y="1744060"/>
            <a:ext cx="6231624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6" y="1744060"/>
            <a:ext cx="6283762" cy="471683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-5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5541CF-2034-CE7E-EDE9-971B20320174}"/>
              </a:ext>
            </a:extLst>
          </p:cNvPr>
          <p:cNvGrpSpPr/>
          <p:nvPr/>
        </p:nvGrpSpPr>
        <p:grpSpPr>
          <a:xfrm>
            <a:off x="10800939" y="5748042"/>
            <a:ext cx="737355" cy="587472"/>
            <a:chOff x="2397912" y="5718611"/>
            <a:chExt cx="737355" cy="587472"/>
          </a:xfrm>
        </p:grpSpPr>
        <p:pic>
          <p:nvPicPr>
            <p:cNvPr id="2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B2C64598-72C0-A382-4E06-B520B7DA2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E16A96-D2EF-E887-BC6F-C6E146D19EE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661296" y="2935782"/>
            <a:ext cx="2800767" cy="49321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C4AA31-AE8B-1B84-C4DB-2D68A446614E}"/>
              </a:ext>
            </a:extLst>
          </p:cNvPr>
          <p:cNvSpPr/>
          <p:nvPr/>
        </p:nvSpPr>
        <p:spPr>
          <a:xfrm>
            <a:off x="7661296" y="4837958"/>
            <a:ext cx="2142795" cy="83579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8C1541-6BFC-09B1-296F-BD241117E71D}"/>
              </a:ext>
            </a:extLst>
          </p:cNvPr>
          <p:cNvGrpSpPr/>
          <p:nvPr/>
        </p:nvGrpSpPr>
        <p:grpSpPr>
          <a:xfrm>
            <a:off x="7742204" y="3349350"/>
            <a:ext cx="675378" cy="641979"/>
            <a:chOff x="1959327" y="5313425"/>
            <a:chExt cx="675378" cy="641979"/>
          </a:xfrm>
        </p:grpSpPr>
        <p:pic>
          <p:nvPicPr>
            <p:cNvPr id="1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5BF08D8-4BD3-8CDC-5133-17F07EDE6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25102E-68AE-8962-D4A9-4E6BD0BEFE3B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F270BC-24E5-3160-94CB-E880C6575F3B}"/>
              </a:ext>
            </a:extLst>
          </p:cNvPr>
          <p:cNvGrpSpPr/>
          <p:nvPr/>
        </p:nvGrpSpPr>
        <p:grpSpPr>
          <a:xfrm>
            <a:off x="8934930" y="5352767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C10FB933-3251-9C21-3608-FF0D3F8A8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E02E22-FB8F-4F91-807A-BC904AD8F2B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43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68796" cy="4715608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63" y="1744061"/>
            <a:ext cx="6289135" cy="4726866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-6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486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1744061"/>
            <a:ext cx="6247379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04" y="1744061"/>
            <a:ext cx="6234194" cy="47156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5" y="163433"/>
            <a:ext cx="619606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1.4 MySQL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-7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4501740" y="5748042"/>
            <a:ext cx="737355" cy="587472"/>
            <a:chOff x="2397912" y="5718611"/>
            <a:chExt cx="737355" cy="587472"/>
          </a:xfrm>
        </p:grpSpPr>
        <p:pic>
          <p:nvPicPr>
            <p:cNvPr id="20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5B07C8-F2DB-65EE-7479-3FC4518B7F47}"/>
              </a:ext>
            </a:extLst>
          </p:cNvPr>
          <p:cNvGrpSpPr/>
          <p:nvPr/>
        </p:nvGrpSpPr>
        <p:grpSpPr>
          <a:xfrm>
            <a:off x="10811371" y="5748042"/>
            <a:ext cx="737355" cy="587472"/>
            <a:chOff x="2397912" y="5718611"/>
            <a:chExt cx="737355" cy="587472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7650086-91C6-1B00-D93D-FDBC7EFF5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0800000">
              <a:off x="2632634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253506-F5AF-3372-1D49-6035DDA0DF57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10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F0AC72-5F7D-C603-2BCE-E0E5F1E2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62" y="1966912"/>
            <a:ext cx="5000625" cy="29241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 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https://www.nvidia.co.kr/Download/index.aspx?lang=kr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670391" y="2641192"/>
            <a:ext cx="4039158" cy="167553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1670391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37966-AE92-BFAC-2314-E004EE8630FA}"/>
              </a:ext>
            </a:extLst>
          </p:cNvPr>
          <p:cNvSpPr txBox="1"/>
          <p:nvPr/>
        </p:nvSpPr>
        <p:spPr>
          <a:xfrm>
            <a:off x="1013615" y="5380683"/>
            <a:ext cx="10445567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그래픽카드를 새로 장착한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컴퓨터가 정상인식을 하도록 해당하는 모델을 선택하여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그래픽카드 드라이버를 다운로드 받아서 설치해야 압니다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7BDD2D-89B8-4F56-BC6E-F8AE28C2A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310" y="3052762"/>
            <a:ext cx="3657600" cy="1838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2" descr="마우스포인터 이미지 - 게티이미지뱅크">
            <a:extLst>
              <a:ext uri="{FF2B5EF4-FFF2-40B4-BE49-F238E27FC236}">
                <a16:creationId xmlns:a16="http://schemas.microsoft.com/office/drawing/2014/main" id="{BB46CC4C-A5D1-A90A-1C04-3006F97CB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224524" y="464579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7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10" y="2049857"/>
            <a:ext cx="6517865" cy="440914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https://developer.nvidia.com/cuda-downloads?target_os=Windows&amp;target_arch=x86_64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7944465" y="5269782"/>
            <a:ext cx="1407809" cy="41158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613833" y="3340512"/>
            <a:ext cx="1710154" cy="133032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8896351" y="53174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064398" y="433603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924230" y="1542500"/>
            <a:ext cx="672598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Environment/mysql-installer-community-8.0.30.0.msi</a:t>
            </a:r>
          </a:p>
        </p:txBody>
      </p:sp>
    </p:spTree>
    <p:extLst>
      <p:ext uri="{BB962C8B-B14F-4D97-AF65-F5344CB8AC3E}">
        <p14:creationId xmlns:p14="http://schemas.microsoft.com/office/powerpoint/2010/main" val="74738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10" y="2049857"/>
            <a:ext cx="6517865" cy="440914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https://developer.nvidia.com/cuda-downloads?target_os=Windows&amp;target_arch=x86_64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7944465" y="5269782"/>
            <a:ext cx="1407809" cy="41158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613833" y="3340512"/>
            <a:ext cx="1710154" cy="133032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8896351" y="5317406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064398" y="433603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924230" y="1542500"/>
            <a:ext cx="672598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Environment/mysql-installer-community-8.0.30.0.msi</a:t>
            </a:r>
          </a:p>
        </p:txBody>
      </p:sp>
    </p:spTree>
    <p:extLst>
      <p:ext uri="{BB962C8B-B14F-4D97-AF65-F5344CB8AC3E}">
        <p14:creationId xmlns:p14="http://schemas.microsoft.com/office/powerpoint/2010/main" val="338770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1307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9" y="1714893"/>
            <a:ext cx="3924300" cy="17716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263982" y="3073936"/>
            <a:ext cx="979509" cy="35877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799095" y="3156028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040" y="2560910"/>
            <a:ext cx="5057820" cy="37805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5093433" y="5989620"/>
            <a:ext cx="161768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6157184" y="6008672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769" y="1714893"/>
            <a:ext cx="5057820" cy="378059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9863847" y="5144884"/>
            <a:ext cx="864792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0174707" y="5163936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77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3" y="2151734"/>
            <a:ext cx="5035487" cy="37638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70" y="1717354"/>
            <a:ext cx="4337155" cy="3241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52402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724419" y="3830895"/>
            <a:ext cx="2876762" cy="24406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02243" y="3848054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3560324" y="5563649"/>
            <a:ext cx="813493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871184" y="5582701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277" y="2485965"/>
            <a:ext cx="4337155" cy="32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9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69240A-4829-8241-EC39-C798FC2B340A}"/>
              </a:ext>
            </a:extLst>
          </p:cNvPr>
          <p:cNvCxnSpPr>
            <a:cxnSpLocks/>
          </p:cNvCxnSpPr>
          <p:nvPr/>
        </p:nvCxnSpPr>
        <p:spPr>
          <a:xfrm flipV="1">
            <a:off x="6750520" y="0"/>
            <a:ext cx="0" cy="6858000"/>
          </a:xfrm>
          <a:prstGeom prst="line">
            <a:avLst/>
          </a:prstGeom>
          <a:ln w="12700">
            <a:solidFill>
              <a:srgbClr val="5F2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81FF2-4033-6117-0FAA-8B865EF6CB92}"/>
              </a:ext>
            </a:extLst>
          </p:cNvPr>
          <p:cNvGrpSpPr/>
          <p:nvPr/>
        </p:nvGrpSpPr>
        <p:grpSpPr>
          <a:xfrm>
            <a:off x="0" y="2628878"/>
            <a:ext cx="12192000" cy="783748"/>
            <a:chOff x="76760" y="1220379"/>
            <a:chExt cx="12192000" cy="7837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BE690CD-5B38-8930-FDBA-02AF4566A9AB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" y="1612253"/>
              <a:ext cx="12192000" cy="0"/>
            </a:xfrm>
            <a:prstGeom prst="line">
              <a:avLst/>
            </a:prstGeom>
            <a:ln w="12700">
              <a:solidFill>
                <a:srgbClr val="5F2D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F8F519A-DCE2-B9D6-0C75-9091BDE229FE}"/>
                </a:ext>
              </a:extLst>
            </p:cNvPr>
            <p:cNvGrpSpPr/>
            <p:nvPr/>
          </p:nvGrpSpPr>
          <p:grpSpPr>
            <a:xfrm>
              <a:off x="6438818" y="1220379"/>
              <a:ext cx="783748" cy="783748"/>
              <a:chOff x="6438818" y="1220379"/>
              <a:chExt cx="783748" cy="7837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9A97A0F-CDCE-5214-201A-CD9F15DE7327}"/>
                  </a:ext>
                </a:extLst>
              </p:cNvPr>
              <p:cNvSpPr/>
              <p:nvPr/>
            </p:nvSpPr>
            <p:spPr>
              <a:xfrm>
                <a:off x="6438818" y="1220379"/>
                <a:ext cx="783748" cy="783748"/>
              </a:xfrm>
              <a:prstGeom prst="ellipse">
                <a:avLst/>
              </a:prstGeom>
              <a:solidFill>
                <a:srgbClr val="FFDC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68372DA-1A42-BA95-055D-5E4A07FDF6D9}"/>
                  </a:ext>
                </a:extLst>
              </p:cNvPr>
              <p:cNvSpPr/>
              <p:nvPr/>
            </p:nvSpPr>
            <p:spPr>
              <a:xfrm>
                <a:off x="6559420" y="1340981"/>
                <a:ext cx="542544" cy="542544"/>
              </a:xfrm>
              <a:prstGeom prst="ellipse">
                <a:avLst/>
              </a:prstGeom>
              <a:solidFill>
                <a:srgbClr val="FFDC17"/>
              </a:solidFill>
              <a:ln w="12700">
                <a:solidFill>
                  <a:srgbClr val="5F2D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517B5C-7856-0832-8C5A-6EF2D8DE044D}"/>
              </a:ext>
            </a:extLst>
          </p:cNvPr>
          <p:cNvGrpSpPr/>
          <p:nvPr/>
        </p:nvGrpSpPr>
        <p:grpSpPr>
          <a:xfrm>
            <a:off x="3766478" y="559606"/>
            <a:ext cx="7781487" cy="6005473"/>
            <a:chOff x="3364142" y="856101"/>
            <a:chExt cx="7781487" cy="60054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13B5E-9BE9-BF44-9E41-43B6F3F7B0FE}"/>
                </a:ext>
              </a:extLst>
            </p:cNvPr>
            <p:cNvSpPr txBox="1"/>
            <p:nvPr/>
          </p:nvSpPr>
          <p:spPr>
            <a:xfrm>
              <a:off x="3364142" y="856101"/>
              <a:ext cx="2289759" cy="56784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설치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AutoNum type="arabicPeriod"/>
                <a:defRPr/>
              </a:pPr>
              <a:endParaRPr lang="en-US" altLang="ko-KR" sz="14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환경설정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4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r">
                <a:lnSpc>
                  <a:spcPct val="150000"/>
                </a:lnSpc>
                <a:buFont typeface="+mj-lt"/>
                <a:buAutoNum type="arabicPeriod"/>
                <a:defRPr/>
              </a:pPr>
              <a:endParaRPr lang="en-US" altLang="ko-KR" sz="14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프로젝트 실행</a:t>
              </a:r>
              <a:r>
                <a:rPr lang="en-US" altLang="ko-KR" sz="1600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</a:p>
            <a:p>
              <a:pPr algn="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프로젝트 구조</a:t>
              </a:r>
              <a:r>
                <a:rPr lang="en-US" altLang="ko-KR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..</a:t>
              </a:r>
              <a:endParaRPr lang="en-US" altLang="ko-KR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73F457-5276-164E-3118-A98D2371202A}"/>
                </a:ext>
              </a:extLst>
            </p:cNvPr>
            <p:cNvSpPr txBox="1"/>
            <p:nvPr/>
          </p:nvSpPr>
          <p:spPr>
            <a:xfrm>
              <a:off x="6688784" y="859931"/>
              <a:ext cx="3772507" cy="6001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1.2 Visual Studio Code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1.3 Java JDK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1.4 MySQL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1.5 CUDA / </a:t>
              </a:r>
              <a:r>
                <a:rPr lang="en-US" altLang="ko-KR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Cudnn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확장프로그램</a:t>
              </a:r>
              <a:r>
                <a:rPr lang="en-US" altLang="ko-KR" sz="1600" b="1" dirty="0">
                  <a:solidFill>
                    <a:srgbClr val="FFDC17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…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2.2 Java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환경변수</a:t>
              </a: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2.3 MySQL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환경변수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2.4 MySQL Data </a:t>
              </a:r>
              <a:r>
                <a:rPr lang="ko-KR" altLang="en-US" sz="1600" b="1" dirty="0" err="1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임포트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3.1 VS Code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인터프리터 선택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3.2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 메뉴 확인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4.1 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구조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2D2ED2-A1BB-0954-E86D-72D74C5EE73A}"/>
                </a:ext>
              </a:extLst>
            </p:cNvPr>
            <p:cNvSpPr txBox="1"/>
            <p:nvPr/>
          </p:nvSpPr>
          <p:spPr>
            <a:xfrm>
              <a:off x="8196913" y="859931"/>
              <a:ext cx="2948716" cy="5632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  8p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12p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14p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26p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········  33p</a:t>
              </a:r>
              <a:r>
                <a:rPr lang="ko-KR" altLang="en-US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········  36p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39p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40p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41p</a:t>
              </a: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42p</a:t>
              </a:r>
            </a:p>
            <a:p>
              <a:pPr lvl="1" algn="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srgbClr val="3C1C62"/>
                </a:solidFill>
                <a:highlight>
                  <a:srgbClr val="FFDC17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1"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3C1C62"/>
                  </a:solidFill>
                  <a:highlight>
                    <a:srgbClr val="FFDC17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  46p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619679" y="2741121"/>
            <a:ext cx="2253343" cy="524080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546199" y="2649218"/>
            <a:ext cx="2400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DC17"/>
                </a:solidFill>
                <a:latin typeface="Doppio One" panose="02010603030000020804" pitchFamily="2" charset="0"/>
                <a:ea typeface="나눔고딕" panose="020D0604000000000000" pitchFamily="50" charset="-127"/>
              </a:rPr>
              <a:t>Contents</a:t>
            </a:r>
            <a:endParaRPr lang="ko-KR" altLang="en-US" sz="4000" dirty="0">
              <a:solidFill>
                <a:srgbClr val="FFDC17"/>
              </a:solidFill>
              <a:latin typeface="Doppio One" panose="020106030300000208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92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" y="1719836"/>
            <a:ext cx="5657850" cy="422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44773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CUDA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ver11.8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en-US" altLang="ko-KR" sz="28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ver11.8 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96657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5452535" y="5595260"/>
            <a:ext cx="675378" cy="641979"/>
            <a:chOff x="1959327" y="5313425"/>
            <a:chExt cx="675378" cy="641979"/>
          </a:xfrm>
        </p:grpSpPr>
        <p:pic>
          <p:nvPicPr>
            <p:cNvPr id="2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85" y="1719836"/>
            <a:ext cx="5657850" cy="4229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10851241" y="5576208"/>
            <a:ext cx="920501" cy="26715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1337205" y="5595260"/>
            <a:ext cx="675378" cy="641979"/>
            <a:chOff x="1959327" y="5313425"/>
            <a:chExt cx="675378" cy="641979"/>
          </a:xfrm>
        </p:grpSpPr>
        <p:pic>
          <p:nvPicPr>
            <p:cNvPr id="23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69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E2CC14-0479-DE9E-AA5B-CE06AA1E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148177"/>
            <a:ext cx="7239000" cy="4048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https://developer.nvidia.com/rdp/cudnn-archive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517422" y="3227622"/>
            <a:ext cx="7141633" cy="5391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6662709" y="3400389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F7C5A-CBF3-F47E-151D-18F457CDEB87}"/>
              </a:ext>
            </a:extLst>
          </p:cNvPr>
          <p:cNvSpPr txBox="1"/>
          <p:nvPr/>
        </p:nvSpPr>
        <p:spPr>
          <a:xfrm>
            <a:off x="924230" y="1542500"/>
            <a:ext cx="672598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cudnn-windows-x86_64-8.5.0.96_cuda11-archive.zip</a:t>
            </a:r>
          </a:p>
        </p:txBody>
      </p:sp>
    </p:spTree>
    <p:extLst>
      <p:ext uri="{BB962C8B-B14F-4D97-AF65-F5344CB8AC3E}">
        <p14:creationId xmlns:p14="http://schemas.microsoft.com/office/powerpoint/2010/main" val="177586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E724E67-7B85-39A5-EEEE-CA251F56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9" y="1311781"/>
            <a:ext cx="5162550" cy="14382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/ </a:t>
            </a:r>
            <a:r>
              <a:rPr lang="en-US" altLang="ko-KR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ver8.5.0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86A2F-2D58-B14A-3D20-F3930A63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68" y="2063037"/>
            <a:ext cx="4752975" cy="2143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2713903" y="2663290"/>
            <a:ext cx="1739948" cy="66762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F4B5EB-587B-07B0-37F2-0C9AE80FC89C}"/>
              </a:ext>
            </a:extLst>
          </p:cNvPr>
          <p:cNvGrpSpPr/>
          <p:nvPr/>
        </p:nvGrpSpPr>
        <p:grpSpPr>
          <a:xfrm>
            <a:off x="3557050" y="3289188"/>
            <a:ext cx="675378" cy="641979"/>
            <a:chOff x="1959327" y="5313425"/>
            <a:chExt cx="675378" cy="641979"/>
          </a:xfrm>
        </p:grpSpPr>
        <p:pic>
          <p:nvPicPr>
            <p:cNvPr id="1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762396E-8CA8-810E-A15D-39A69A4AB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E7875B-4FBE-722C-B01E-243ED80FB941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B4654D-B01B-7FC3-536C-D4022617A412}"/>
              </a:ext>
            </a:extLst>
          </p:cNvPr>
          <p:cNvSpPr/>
          <p:nvPr/>
        </p:nvSpPr>
        <p:spPr>
          <a:xfrm>
            <a:off x="4282720" y="3693144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복사 </a:t>
            </a:r>
            <a:r>
              <a:rPr lang="en-US" altLang="ko-KR" sz="1200" dirty="0" err="1">
                <a:solidFill>
                  <a:schemeClr val="tx1"/>
                </a:solidFill>
              </a:rPr>
              <a:t>Ctrl+C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6C7441-A40B-FE94-2C7D-BE9F651C5901}"/>
              </a:ext>
            </a:extLst>
          </p:cNvPr>
          <p:cNvGrpSpPr/>
          <p:nvPr/>
        </p:nvGrpSpPr>
        <p:grpSpPr>
          <a:xfrm>
            <a:off x="606421" y="184668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3CE77F1D-D52D-7B43-8B9A-4B04951B4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432B592-2B50-832B-BDD1-6911BB1FE1AD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3ADF356-A531-7408-E72C-3BC9AA8D9055}"/>
              </a:ext>
            </a:extLst>
          </p:cNvPr>
          <p:cNvSpPr/>
          <p:nvPr/>
        </p:nvSpPr>
        <p:spPr>
          <a:xfrm>
            <a:off x="1332091" y="2250639"/>
            <a:ext cx="11168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압축 풀기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18C858-38F8-22AE-C44E-1B053A69A692}"/>
              </a:ext>
            </a:extLst>
          </p:cNvPr>
          <p:cNvSpPr/>
          <p:nvPr/>
        </p:nvSpPr>
        <p:spPr>
          <a:xfrm>
            <a:off x="593358" y="1630360"/>
            <a:ext cx="3103785" cy="29126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70184-5633-350A-B353-222D50ACDE45}"/>
              </a:ext>
            </a:extLst>
          </p:cNvPr>
          <p:cNvSpPr txBox="1"/>
          <p:nvPr/>
        </p:nvSpPr>
        <p:spPr>
          <a:xfrm>
            <a:off x="445372" y="4719476"/>
            <a:ext cx="6725987" cy="1505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설치파일의 압축을 해제합니다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폴더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복사합니다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복사한 폴더를 아래의 경로에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붙여넣는다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C:\Program Files\NVIDIA GPU Computing Toolkit\CUDA\v11.8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2DAC69A-C26F-7B6D-E34C-2F7150F3A1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89"/>
          <a:stretch/>
        </p:blipFill>
        <p:spPr>
          <a:xfrm>
            <a:off x="6712027" y="2733640"/>
            <a:ext cx="4857750" cy="3694771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EA85FD-0AF5-5B5B-A0C6-274F8064B1AC}"/>
              </a:ext>
            </a:extLst>
          </p:cNvPr>
          <p:cNvGrpSpPr/>
          <p:nvPr/>
        </p:nvGrpSpPr>
        <p:grpSpPr>
          <a:xfrm>
            <a:off x="8200172" y="3953428"/>
            <a:ext cx="779939" cy="551610"/>
            <a:chOff x="1854766" y="5718611"/>
            <a:chExt cx="779939" cy="551610"/>
          </a:xfrm>
        </p:grpSpPr>
        <p:pic>
          <p:nvPicPr>
            <p:cNvPr id="2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65C3010-7424-B2A5-5669-2F6458812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53672CE-8713-4ECC-6110-F8472BF75B6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139601-84D8-BDBB-F55F-20B8D9762959}"/>
              </a:ext>
            </a:extLst>
          </p:cNvPr>
          <p:cNvSpPr/>
          <p:nvPr/>
        </p:nvSpPr>
        <p:spPr>
          <a:xfrm>
            <a:off x="9017144" y="3952792"/>
            <a:ext cx="1559488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붙여넣기 </a:t>
            </a:r>
            <a:r>
              <a:rPr lang="en-US" altLang="ko-KR" sz="1200" dirty="0" err="1">
                <a:solidFill>
                  <a:schemeClr val="tx1"/>
                </a:solidFill>
              </a:rPr>
              <a:t>Ctrl+V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9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9680"/>
          <a:stretch/>
        </p:blipFill>
        <p:spPr>
          <a:xfrm>
            <a:off x="4392382" y="1714842"/>
            <a:ext cx="3467100" cy="43454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357429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041000" y="2457133"/>
            <a:ext cx="2748674" cy="405186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457410" y="260183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1508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설치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for VS Code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Python Extension Pack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Code Runner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탭을 클릭한다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설치할 확장 프로그램을 하나씩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검색하여 설치한다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723" y="2877104"/>
            <a:ext cx="3067050" cy="73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23" y="3700285"/>
            <a:ext cx="3067050" cy="695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23" y="4485366"/>
            <a:ext cx="3067050" cy="71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23" y="5289497"/>
            <a:ext cx="3067050" cy="7715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0680974" y="2759250"/>
            <a:ext cx="558711" cy="339495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3318274"/>
            <a:ext cx="675378" cy="641979"/>
            <a:chOff x="1959327" y="5313425"/>
            <a:chExt cx="675378" cy="641979"/>
          </a:xfrm>
        </p:grpSpPr>
        <p:pic>
          <p:nvPicPr>
            <p:cNvPr id="3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125670"/>
            <a:ext cx="675378" cy="641979"/>
            <a:chOff x="1959327" y="5313425"/>
            <a:chExt cx="675378" cy="641979"/>
          </a:xfrm>
        </p:grpSpPr>
        <p:pic>
          <p:nvPicPr>
            <p:cNvPr id="3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493617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146145" y="5741989"/>
            <a:ext cx="675378" cy="641979"/>
            <a:chOff x="1959327" y="5313425"/>
            <a:chExt cx="675378" cy="641979"/>
          </a:xfrm>
        </p:grpSpPr>
        <p:pic>
          <p:nvPicPr>
            <p:cNvPr id="4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6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347096" y="4260715"/>
            <a:ext cx="587354" cy="5212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640793" y="4455997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526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0" y="1659363"/>
            <a:ext cx="9201150" cy="431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494531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165716" y="3858360"/>
            <a:ext cx="2925748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580827" y="3666991"/>
            <a:ext cx="452270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6749534" y="373970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2934989" y="3897750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530" y="3666991"/>
            <a:ext cx="2371725" cy="1590675"/>
          </a:xfrm>
          <a:prstGeom prst="rect">
            <a:avLst/>
          </a:prstGeom>
          <a:ln w="15875">
            <a:solidFill>
              <a:srgbClr val="FFDC17"/>
            </a:solidFill>
          </a:ln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462328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949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682"/>
          <a:stretch/>
        </p:blipFill>
        <p:spPr>
          <a:xfrm>
            <a:off x="1857377" y="1659363"/>
            <a:ext cx="8477250" cy="47317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6178323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확장프로그램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4298024" y="4062641"/>
            <a:ext cx="3630021" cy="685129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1170478"/>
            <a:ext cx="4451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프로그램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Code Runner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변경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520600" y="44052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76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7" y="1411118"/>
            <a:ext cx="6677025" cy="27051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25300" y="3681272"/>
            <a:ext cx="3361484" cy="51830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831829" y="3257916"/>
            <a:ext cx="973631" cy="38444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9610220" y="4196859"/>
            <a:ext cx="675378" cy="641979"/>
            <a:chOff x="1959327" y="5313425"/>
            <a:chExt cx="675378" cy="641979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816672" y="378344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377437" y="3303103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38566" y="4762687"/>
            <a:ext cx="57260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시작 옆의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검색합니다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환경 변수 편집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82" y="1402010"/>
            <a:ext cx="4285126" cy="476820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1086768" y="5239040"/>
            <a:ext cx="675378" cy="641979"/>
            <a:chOff x="1959327" y="5313425"/>
            <a:chExt cx="675378" cy="641979"/>
          </a:xfrm>
        </p:grpSpPr>
        <p:pic>
          <p:nvPicPr>
            <p:cNvPr id="25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241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96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947038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87276" y="2931628"/>
            <a:ext cx="1425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%</a:t>
            </a:r>
            <a:r>
              <a:rPr lang="en-US" altLang="ko-KR" sz="1100" dirty="0" err="1"/>
              <a:t>JAVA_HOME%bin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15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5" y="1616305"/>
            <a:ext cx="4292186" cy="472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98" y="1618843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2.2 Java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700384" y="4400142"/>
            <a:ext cx="3649371" cy="269141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마우스포인터 이미지 - 게티이미지뱅크">
            <a:extLst>
              <a:ext uri="{FF2B5EF4-FFF2-40B4-BE49-F238E27FC236}">
                <a16:creationId xmlns:a16="http://schemas.microsoft.com/office/drawing/2014/main" id="{6BE6B8BC-9682-726B-6F05-97C3761D0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  <a14:backgroundMark x1="36538" y1="18510" x2="41346" y2="26683"/>
                        <a14:backgroundMark x1="25721" y1="28846" x2="35817" y2="32933"/>
                        <a14:backgroundMark x1="24760" y1="45192" x2="34135" y2="42308"/>
                        <a14:backgroundMark x1="62500" y1="28846" x2="54808" y2="30769"/>
                        <a14:backgroundMark x1="51683" y1="17548" x2="47837" y2="254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3783924" y="4348293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6011701" y="5352828"/>
            <a:ext cx="1451957" cy="35731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039092" y="5389153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7895" y="1139085"/>
            <a:ext cx="7900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JAVA_HOME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변수가 있는지 확인합니다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만약에 없다면 새로 만들기로 추가합니다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89" y="2362533"/>
            <a:ext cx="6219825" cy="1571625"/>
          </a:xfrm>
          <a:prstGeom prst="rect">
            <a:avLst/>
          </a:prstGeom>
          <a:ln w="19050">
            <a:solidFill>
              <a:srgbClr val="FFDC17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591272" y="3520613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8095906" y="5580130"/>
            <a:ext cx="779939" cy="551610"/>
            <a:chOff x="1854766" y="5718611"/>
            <a:chExt cx="779939" cy="551610"/>
          </a:xfrm>
        </p:grpSpPr>
        <p:pic>
          <p:nvPicPr>
            <p:cNvPr id="4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65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31" y="1410741"/>
            <a:ext cx="4963571" cy="4718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70" y="1414555"/>
            <a:ext cx="4324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1550246" y="2937756"/>
            <a:ext cx="3868064" cy="24153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4876337" y="286930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3593670" y="3279474"/>
            <a:ext cx="856846" cy="368394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106774" y="3291232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9774802" y="1834325"/>
            <a:ext cx="915739" cy="33621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10316655" y="1815939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199577-6615-5DC3-B36B-887EAA892945}"/>
              </a:ext>
            </a:extLst>
          </p:cNvPr>
          <p:cNvSpPr/>
          <p:nvPr/>
        </p:nvSpPr>
        <p:spPr>
          <a:xfrm>
            <a:off x="5990300" y="2587109"/>
            <a:ext cx="3698450" cy="246377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7755735" y="2908126"/>
            <a:ext cx="675378" cy="641979"/>
            <a:chOff x="1959327" y="5313425"/>
            <a:chExt cx="675378" cy="641979"/>
          </a:xfrm>
        </p:grpSpPr>
        <p:pic>
          <p:nvPicPr>
            <p:cNvPr id="4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9384832" y="5373837"/>
            <a:ext cx="779939" cy="551610"/>
            <a:chOff x="1854766" y="5718611"/>
            <a:chExt cx="779939" cy="551610"/>
          </a:xfrm>
        </p:grpSpPr>
        <p:pic>
          <p:nvPicPr>
            <p:cNvPr id="5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5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67820" y="2571699"/>
            <a:ext cx="3393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C:\Program Files\MySQL\MySQL Server 8.0\bin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692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A58214-2D0C-323E-B509-238C1F7E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2080777"/>
            <a:ext cx="6276975" cy="40195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3" y="1192505"/>
            <a:ext cx="550056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https://www.python.org/downloads/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10B03-9EFF-A07D-4091-1DA3FDDF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39"/>
          <a:stretch/>
        </p:blipFill>
        <p:spPr>
          <a:xfrm>
            <a:off x="5975995" y="2142199"/>
            <a:ext cx="5931591" cy="38671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376680" y="5009361"/>
            <a:ext cx="4400475" cy="260570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우스포인터 이미지 - 게티이미지뱅크">
            <a:extLst>
              <a:ext uri="{FF2B5EF4-FFF2-40B4-BE49-F238E27FC236}">
                <a16:creationId xmlns:a16="http://schemas.microsoft.com/office/drawing/2014/main" id="{9EB0DBEA-2159-AA56-4E53-37E11016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4542960" y="5031200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6062246" y="5624939"/>
            <a:ext cx="2027107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마우스포인터 이미지 - 게티이미지뱅크">
            <a:extLst>
              <a:ext uri="{FF2B5EF4-FFF2-40B4-BE49-F238E27FC236}">
                <a16:creationId xmlns:a16="http://schemas.microsoft.com/office/drawing/2014/main" id="{876D1B11-D06F-9E65-CE34-168577F0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0" b="83413" l="23798" r="78606">
                        <a14:foregroundMark x1="48317" y1="24279" x2="51202" y2="18750"/>
                        <a14:foregroundMark x1="55529" y1="31010" x2="57933" y2="30288"/>
                        <a14:foregroundMark x1="38702" y1="25000" x2="37740" y2="22356"/>
                        <a14:foregroundMark x1="31250" y1="31010" x2="28606" y2="29808"/>
                        <a14:foregroundMark x1="31971" y1="41827" x2="29567" y2="42788"/>
                        <a14:foregroundMark x1="60817" y1="83413" x2="62260" y2="83413"/>
                        <a14:foregroundMark x1="47356" y1="40625" x2="47837" y2="58173"/>
                        <a14:foregroundMark x1="43750" y1="34856" x2="64904" y2="56010"/>
                        <a14:foregroundMark x1="53125" y1="50481" x2="45192" y2="68510"/>
                        <a14:foregroundMark x1="69231" y1="58894" x2="48077" y2="65865"/>
                        <a14:foregroundMark x1="59375" y1="65385" x2="61058" y2="7836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8" t="12327" r="14072" b="9296"/>
          <a:stretch/>
        </p:blipFill>
        <p:spPr bwMode="auto">
          <a:xfrm>
            <a:off x="7631876" y="5633762"/>
            <a:ext cx="502633" cy="5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B2963-1DCD-3014-5070-B04C38AE12F7}"/>
              </a:ext>
            </a:extLst>
          </p:cNvPr>
          <p:cNvSpPr txBox="1"/>
          <p:nvPr/>
        </p:nvSpPr>
        <p:spPr>
          <a:xfrm>
            <a:off x="6561389" y="1192505"/>
            <a:ext cx="5346197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Environment/python-3.10.6-amd64.exe</a:t>
            </a:r>
          </a:p>
        </p:txBody>
      </p:sp>
    </p:spTree>
    <p:extLst>
      <p:ext uri="{BB962C8B-B14F-4D97-AF65-F5344CB8AC3E}">
        <p14:creationId xmlns:p14="http://schemas.microsoft.com/office/powerpoint/2010/main" val="509970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FA15B79-16C5-BB38-7928-E1433C89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95" y="2028958"/>
            <a:ext cx="6410325" cy="44291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38439-8160-25AD-3108-DA86168EE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2"/>
          <a:stretch/>
        </p:blipFill>
        <p:spPr>
          <a:xfrm>
            <a:off x="1736381" y="2033843"/>
            <a:ext cx="2276475" cy="442424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MySQL Data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임포트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1" y="1192505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MySQL Data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파일위치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1849074" y="4366671"/>
            <a:ext cx="2045598" cy="28158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4376763" y="2985655"/>
            <a:ext cx="6167055" cy="3671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3219294" y="4327266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E40019-3C86-F854-BB39-128B24519DA7}"/>
              </a:ext>
            </a:extLst>
          </p:cNvPr>
          <p:cNvSpPr txBox="1"/>
          <p:nvPr/>
        </p:nvSpPr>
        <p:spPr>
          <a:xfrm>
            <a:off x="674091" y="1565039"/>
            <a:ext cx="1078509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수집을 일부만 진행한 경우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데이터베이스를 복원하여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영화리뷰의 감성분석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진행하실 수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CA3E6F-6A50-209B-6FA4-6C4263DCD8C5}"/>
              </a:ext>
            </a:extLst>
          </p:cNvPr>
          <p:cNvGrpSpPr/>
          <p:nvPr/>
        </p:nvGrpSpPr>
        <p:grpSpPr>
          <a:xfrm>
            <a:off x="10229686" y="3074200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C428D4-0640-1B05-BE10-ADD75F1EDD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EC346FB-FA80-DF42-EDEE-6C244656BD2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B085AA-C7EC-932E-2B8B-AF126D736A87}"/>
              </a:ext>
            </a:extLst>
          </p:cNvPr>
          <p:cNvSpPr/>
          <p:nvPr/>
        </p:nvSpPr>
        <p:spPr>
          <a:xfrm>
            <a:off x="9742308" y="6056233"/>
            <a:ext cx="982132" cy="367145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2479D0-4A4F-1C6D-2D93-8786EAAA5A44}"/>
              </a:ext>
            </a:extLst>
          </p:cNvPr>
          <p:cNvGrpSpPr/>
          <p:nvPr/>
        </p:nvGrpSpPr>
        <p:grpSpPr>
          <a:xfrm>
            <a:off x="10342349" y="5809289"/>
            <a:ext cx="779939" cy="551610"/>
            <a:chOff x="1854766" y="5718611"/>
            <a:chExt cx="779939" cy="551610"/>
          </a:xfrm>
        </p:grpSpPr>
        <p:pic>
          <p:nvPicPr>
            <p:cNvPr id="3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C7A6D3C-4208-447E-6C4A-CBF3DA769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96E9455-2E11-03D1-DF2A-8E0999720E0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22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02F649B-AB4D-E618-2713-F27DA4D3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185859"/>
            <a:ext cx="3000375" cy="26574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9C6DFE1-BA12-B4B5-19A6-BEC32448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32" y="1185859"/>
            <a:ext cx="5314950" cy="4552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E5239D-1654-3C33-BF88-D4FD5A02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145" y="2727494"/>
            <a:ext cx="4619625" cy="3743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3D23C38-1AE9-4D5C-CD58-A522D8454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185" y="4639412"/>
            <a:ext cx="4819650" cy="1562100"/>
          </a:xfrm>
          <a:prstGeom prst="rect">
            <a:avLst/>
          </a:prstGeom>
          <a:ln w="25400">
            <a:solidFill>
              <a:srgbClr val="FFDC17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3.1 VS Code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 선택</a:t>
            </a:r>
            <a:endParaRPr lang="ko-KR" altLang="en-US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7099EF-85C3-161F-7574-F2C2EE688B2A}"/>
              </a:ext>
            </a:extLst>
          </p:cNvPr>
          <p:cNvSpPr/>
          <p:nvPr/>
        </p:nvSpPr>
        <p:spPr>
          <a:xfrm>
            <a:off x="832151" y="2738663"/>
            <a:ext cx="2045598" cy="388612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74A72-33E2-F88A-D322-F5481C1900E6}"/>
              </a:ext>
            </a:extLst>
          </p:cNvPr>
          <p:cNvSpPr/>
          <p:nvPr/>
        </p:nvSpPr>
        <p:spPr>
          <a:xfrm>
            <a:off x="5418719" y="3313652"/>
            <a:ext cx="4508474" cy="5183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EF543C-065D-57DF-D518-6D9153722F44}"/>
              </a:ext>
            </a:extLst>
          </p:cNvPr>
          <p:cNvGrpSpPr/>
          <p:nvPr/>
        </p:nvGrpSpPr>
        <p:grpSpPr>
          <a:xfrm>
            <a:off x="2202371" y="2806284"/>
            <a:ext cx="675378" cy="641979"/>
            <a:chOff x="1959327" y="5313425"/>
            <a:chExt cx="675378" cy="641979"/>
          </a:xfrm>
        </p:grpSpPr>
        <p:pic>
          <p:nvPicPr>
            <p:cNvPr id="9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FF4A6000-1B95-E65D-4F8E-57E9AF62C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59D12B-3651-1F24-DB5C-7D14E88112F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CE72859-3629-5128-0159-EEE47340CFF1}"/>
              </a:ext>
            </a:extLst>
          </p:cNvPr>
          <p:cNvGrpSpPr/>
          <p:nvPr/>
        </p:nvGrpSpPr>
        <p:grpSpPr>
          <a:xfrm>
            <a:off x="4438988" y="1731984"/>
            <a:ext cx="675378" cy="641979"/>
            <a:chOff x="1959327" y="5313425"/>
            <a:chExt cx="675378" cy="641979"/>
          </a:xfrm>
        </p:grpSpPr>
        <p:pic>
          <p:nvPicPr>
            <p:cNvPr id="38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751AA445-5515-5F80-4C30-05AC8A1E1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B63F7C5-A74B-7900-1FDA-C20521E81514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16D31EA-EEC5-A0B8-1E5D-6F37CF07DDC9}"/>
              </a:ext>
            </a:extLst>
          </p:cNvPr>
          <p:cNvSpPr/>
          <p:nvPr/>
        </p:nvSpPr>
        <p:spPr>
          <a:xfrm>
            <a:off x="5164658" y="2135940"/>
            <a:ext cx="1891527" cy="236793"/>
          </a:xfrm>
          <a:prstGeom prst="roundRect">
            <a:avLst/>
          </a:prstGeom>
          <a:solidFill>
            <a:srgbClr val="FFDC17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Ctrl + Shift + 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CA3E6F-6A50-209B-6FA4-6C4263DCD8C5}"/>
              </a:ext>
            </a:extLst>
          </p:cNvPr>
          <p:cNvGrpSpPr/>
          <p:nvPr/>
        </p:nvGrpSpPr>
        <p:grpSpPr>
          <a:xfrm>
            <a:off x="7096481" y="3279805"/>
            <a:ext cx="675378" cy="641979"/>
            <a:chOff x="1959327" y="5313425"/>
            <a:chExt cx="675378" cy="641979"/>
          </a:xfrm>
        </p:grpSpPr>
        <p:pic>
          <p:nvPicPr>
            <p:cNvPr id="2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93C428D4-0640-1B05-BE10-ADD75F1EDD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EC346FB-FA80-DF42-EDEE-6C244656BD29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BA58AE-08A2-417A-BD25-64364DB11387}"/>
              </a:ext>
            </a:extLst>
          </p:cNvPr>
          <p:cNvSpPr/>
          <p:nvPr/>
        </p:nvSpPr>
        <p:spPr>
          <a:xfrm>
            <a:off x="7044896" y="5439920"/>
            <a:ext cx="4838400" cy="236793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2479D0-4A4F-1C6D-2D93-8786EAAA5A44}"/>
              </a:ext>
            </a:extLst>
          </p:cNvPr>
          <p:cNvGrpSpPr/>
          <p:nvPr/>
        </p:nvGrpSpPr>
        <p:grpSpPr>
          <a:xfrm>
            <a:off x="9952204" y="5120666"/>
            <a:ext cx="779939" cy="551610"/>
            <a:chOff x="1854766" y="5718611"/>
            <a:chExt cx="779939" cy="551610"/>
          </a:xfrm>
        </p:grpSpPr>
        <p:pic>
          <p:nvPicPr>
            <p:cNvPr id="32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1C7A6D3C-4208-447E-6C4A-CBF3DA769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 rot="14400000">
              <a:off x="1890628" y="5731726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96E9455-2E11-03D1-DF2A-8E0999720E0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4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68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DFBDAC-DA16-D8D4-4991-2E76AB181930}"/>
              </a:ext>
            </a:extLst>
          </p:cNvPr>
          <p:cNvSpPr/>
          <p:nvPr/>
        </p:nvSpPr>
        <p:spPr>
          <a:xfrm>
            <a:off x="6779523" y="3536851"/>
            <a:ext cx="4695238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A37030-DC85-8D47-8AA9-D8A7AC586557}"/>
              </a:ext>
            </a:extLst>
          </p:cNvPr>
          <p:cNvSpPr/>
          <p:nvPr/>
        </p:nvSpPr>
        <p:spPr>
          <a:xfrm>
            <a:off x="704433" y="3536851"/>
            <a:ext cx="4666655" cy="26002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[1]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583722" y="1305130"/>
            <a:ext cx="5056493" cy="1990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kobis_crawling.py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KOBIS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3.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(kobis_movie_gather.csv)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41D9-2B12-35AD-1667-CC4F488FC9FF}"/>
              </a:ext>
            </a:extLst>
          </p:cNvPr>
          <p:cNvSpPr txBox="1"/>
          <p:nvPr/>
        </p:nvSpPr>
        <p:spPr>
          <a:xfrm>
            <a:off x="6644946" y="1305130"/>
            <a:ext cx="5056494" cy="1990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리뷰 데이터 수집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naver_review_crawling.py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 NAVER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크롤링하여 데이터 수집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2.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3. CSV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저장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(naver_review_gather.csv)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606F105-2AA1-5213-A2F0-CA332632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24" y="3672319"/>
            <a:ext cx="4695238" cy="18952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6E65F8-5667-B236-CC1C-3D368A13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3" y="3672319"/>
            <a:ext cx="4666667" cy="1704762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15D74E-A963-5DEA-A154-0FA09DCEBAD2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8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401844"/>
            <a:ext cx="5142856" cy="37428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[2]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main_full.py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8E2EE3-B2B0-7ABC-BFB4-0C6B0928FA00}"/>
              </a:ext>
            </a:extLst>
          </p:cNvPr>
          <p:cNvSpPr txBox="1"/>
          <p:nvPr/>
        </p:nvSpPr>
        <p:spPr>
          <a:xfrm>
            <a:off x="6450837" y="1169662"/>
            <a:ext cx="5379918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2 ]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단어 토큰화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82AFF-6951-9B57-E129-9E515E0B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9" y="2401844"/>
            <a:ext cx="5142857" cy="37428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E650CB-B44E-8C9E-3511-5A5AC35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82" y="2401844"/>
            <a:ext cx="5114286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0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DEF1EC-3A9A-D33B-5D62-1E3CDF2A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8" y="2401844"/>
            <a:ext cx="5142857" cy="38952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[3]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11283" y="1169662"/>
            <a:ext cx="5379918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main_full.py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NAVER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감성분석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3 ]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 및 검증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71D1BCF-36D7-0DBF-7852-3166D7B5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35" y="1355783"/>
            <a:ext cx="2143125" cy="4476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8ED22A-4F5C-3B3C-8616-9FDC6062B683}"/>
              </a:ext>
            </a:extLst>
          </p:cNvPr>
          <p:cNvSpPr/>
          <p:nvPr/>
        </p:nvSpPr>
        <p:spPr>
          <a:xfrm>
            <a:off x="6848017" y="1781176"/>
            <a:ext cx="3350438" cy="445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6D9E0FB-CAA9-1551-4667-F375488F0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992" y="4016458"/>
            <a:ext cx="2938991" cy="22224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9C38D6-14C6-CD9A-B1D5-6F3BBEE88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078" y="1797606"/>
            <a:ext cx="2900934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2796587-CDD5-BC2F-25A2-757DE5AB2457}"/>
              </a:ext>
            </a:extLst>
          </p:cNvPr>
          <p:cNvSpPr txBox="1"/>
          <p:nvPr/>
        </p:nvSpPr>
        <p:spPr>
          <a:xfrm>
            <a:off x="6416970" y="1169662"/>
            <a:ext cx="5379918" cy="113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main_full.py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 KOBIS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통합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##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[ STEP 1 ]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영화관 입장권 수집 데이터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BA5225-A12A-9E6F-F466-29C41DE93BB0}"/>
              </a:ext>
            </a:extLst>
          </p:cNvPr>
          <p:cNvSpPr/>
          <p:nvPr/>
        </p:nvSpPr>
        <p:spPr>
          <a:xfrm>
            <a:off x="491409" y="1338998"/>
            <a:ext cx="5142856" cy="495808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E47DD-2AA5-B89C-91BA-6E970967A740}"/>
              </a:ext>
            </a:extLst>
          </p:cNvPr>
          <p:cNvSpPr/>
          <p:nvPr/>
        </p:nvSpPr>
        <p:spPr>
          <a:xfrm>
            <a:off x="6489290" y="2585156"/>
            <a:ext cx="5142856" cy="371192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3.2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실행메뉴 확인</a:t>
            </a:r>
            <a:r>
              <a:rPr lang="ko-KR" altLang="en-US" sz="4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[4]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0C994D4-DDE3-E140-0843-DF664DB8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6" y="1451033"/>
            <a:ext cx="4857750" cy="419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1A55F4-A3A9-6ECF-CFF6-982708C5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94" y="2084670"/>
            <a:ext cx="5114286" cy="37142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3B3E14-DD51-83FF-06BD-ECB6B84C4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290" y="2726776"/>
            <a:ext cx="5142857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17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95072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425797" y="10825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|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A304D-3374-EDE9-40B1-D7BFD22F00EA}"/>
              </a:ext>
            </a:extLst>
          </p:cNvPr>
          <p:cNvCxnSpPr/>
          <p:nvPr/>
        </p:nvCxnSpPr>
        <p:spPr>
          <a:xfrm>
            <a:off x="6062133" y="1445342"/>
            <a:ext cx="0" cy="463099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78166C7-900B-7FAC-7E22-A8985006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7" y="1663966"/>
            <a:ext cx="304800" cy="247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73301E-FC45-4D9E-6D6F-4BF6DB318CE9}"/>
              </a:ext>
            </a:extLst>
          </p:cNvPr>
          <p:cNvSpPr txBox="1"/>
          <p:nvPr/>
        </p:nvSpPr>
        <p:spPr>
          <a:xfrm>
            <a:off x="711238" y="1587900"/>
            <a:ext cx="5142855" cy="5038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Document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관련 기획 문서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note    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회의록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시스템구조 설계서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리스트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정의서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개발환경 구축 가이드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Environment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python-3.10.6-amd64.exe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jdk-19_windows-x64_bin.exe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mysql-installer-community-8.0.30.0.msi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VSCodeUserSetup-x64-1.69.2.exe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cuda_11.8.0_windows_network.exe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cudnn-windows-x86_64-8.5.0.96_cuda11…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048EA5-EB6D-BD04-1C20-D39E3D90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2" y="2032266"/>
            <a:ext cx="304800" cy="247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A9AD4-D4A9-7FC0-FBB5-32A6B31D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7" y="4320186"/>
            <a:ext cx="304800" cy="24765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559974-5DB5-711B-B2F0-8D6E8DE82507}"/>
              </a:ext>
            </a:extLst>
          </p:cNvPr>
          <p:cNvCxnSpPr/>
          <p:nvPr/>
        </p:nvCxnSpPr>
        <p:spPr>
          <a:xfrm>
            <a:off x="491409" y="11466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AC3DDE1-50AD-4A9A-91C1-A3FDE7C447DB}"/>
              </a:ext>
            </a:extLst>
          </p:cNvPr>
          <p:cNvCxnSpPr/>
          <p:nvPr/>
        </p:nvCxnSpPr>
        <p:spPr>
          <a:xfrm>
            <a:off x="491409" y="15094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35694EB-A8EA-D5E3-9183-31DCF43C5D26}"/>
              </a:ext>
            </a:extLst>
          </p:cNvPr>
          <p:cNvSpPr txBox="1"/>
          <p:nvPr/>
        </p:nvSpPr>
        <p:spPr>
          <a:xfrm>
            <a:off x="6391165" y="1082578"/>
            <a:ext cx="53799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폴더명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|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           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8F20B7-B593-4167-5013-3022461C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45" y="1694808"/>
            <a:ext cx="304800" cy="247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7F4431-E4EB-F6C6-0B94-A6F2522F72BD}"/>
              </a:ext>
            </a:extLst>
          </p:cNvPr>
          <p:cNvSpPr txBox="1"/>
          <p:nvPr/>
        </p:nvSpPr>
        <p:spPr>
          <a:xfrm>
            <a:off x="6879806" y="1587900"/>
            <a:ext cx="4996027" cy="3051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Project_code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main_full.py                         **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dataScrub.py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dbProc.py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dataGather.py</a:t>
            </a: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kobis_crawling.py                **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naver_review_crawling.py   **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필요 자료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-dump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DB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백업 파일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F7536A-510C-F3D0-D73A-763790B3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92" y="4326972"/>
            <a:ext cx="304800" cy="2476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9311BCF-3F36-3B26-D244-FD23EF1D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092" y="3987358"/>
            <a:ext cx="304800" cy="24765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A9B506-E8D1-53DF-8B7C-4D31EE42E203}"/>
              </a:ext>
            </a:extLst>
          </p:cNvPr>
          <p:cNvCxnSpPr/>
          <p:nvPr/>
        </p:nvCxnSpPr>
        <p:spPr>
          <a:xfrm>
            <a:off x="6456777" y="114663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F8F899-90FE-A2BE-CA06-328B398E82C4}"/>
              </a:ext>
            </a:extLst>
          </p:cNvPr>
          <p:cNvCxnSpPr/>
          <p:nvPr/>
        </p:nvCxnSpPr>
        <p:spPr>
          <a:xfrm>
            <a:off x="6456777" y="1509491"/>
            <a:ext cx="51428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FFFF9E2-3ACA-9403-A373-45697D0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2382703"/>
            <a:ext cx="285750" cy="1619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A7E42FB-41F3-DBC9-8E00-63547F25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2716078"/>
            <a:ext cx="285750" cy="1619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8B2B180-6529-3559-830B-98BA17DD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3043103"/>
            <a:ext cx="285750" cy="161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AA0397-6136-C732-F6EC-62B9DF3D6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7" y="3376112"/>
            <a:ext cx="266700" cy="1714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E36F3FE-0072-2B39-0295-FE4842E93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7" y="3689470"/>
            <a:ext cx="266700" cy="171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BC5EEA-C728-E156-7FE2-956E309C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2059771"/>
            <a:ext cx="257175" cy="1714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267A69F-2077-BC81-FE77-F26C857B5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2389971"/>
            <a:ext cx="257175" cy="17145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7990D76-C2B3-50C4-01E3-163C475E8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2725156"/>
            <a:ext cx="257175" cy="1714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9596912-7E06-ECC0-D0F3-258B1EA8E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3060341"/>
            <a:ext cx="257175" cy="17145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C18318D-2332-3BDE-7D75-93AA72C74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3395526"/>
            <a:ext cx="257175" cy="17145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7CBBBC-F297-E3E4-2787-5E9E59F2E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7" y="3730711"/>
            <a:ext cx="257175" cy="171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2AC9D-5FB9-53B6-0210-6D161ADD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7" y="4036162"/>
            <a:ext cx="2857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6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602888-D07A-A75C-CBD3-F2D203B7D715}"/>
              </a:ext>
            </a:extLst>
          </p:cNvPr>
          <p:cNvSpPr/>
          <p:nvPr/>
        </p:nvSpPr>
        <p:spPr>
          <a:xfrm>
            <a:off x="4222800" y="3532991"/>
            <a:ext cx="3749346" cy="447864"/>
          </a:xfrm>
          <a:prstGeom prst="rect">
            <a:avLst/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2A51-4978-9A08-E8F8-0B212F189BC2}"/>
              </a:ext>
            </a:extLst>
          </p:cNvPr>
          <p:cNvSpPr txBox="1"/>
          <p:nvPr/>
        </p:nvSpPr>
        <p:spPr>
          <a:xfrm>
            <a:off x="3143374" y="3528185"/>
            <a:ext cx="59052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300" dirty="0">
                <a:solidFill>
                  <a:srgbClr val="FFDC17"/>
                </a:solidFill>
                <a:latin typeface="+mn-ea"/>
              </a:rPr>
              <a:t>질문이 있다면 말씀해주세요</a:t>
            </a:r>
            <a:r>
              <a:rPr lang="en-US" altLang="ko-KR" sz="2500" b="1" spc="-300" dirty="0">
                <a:solidFill>
                  <a:srgbClr val="FFDC17"/>
                </a:solidFill>
                <a:latin typeface="+mn-ea"/>
              </a:rPr>
              <a:t>.</a:t>
            </a:r>
            <a:endParaRPr lang="ko-KR" altLang="en-US" sz="2500" b="1" spc="-300" dirty="0">
              <a:solidFill>
                <a:srgbClr val="FFDC17"/>
              </a:solidFill>
              <a:latin typeface="+mn-ea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4221326" y="2189846"/>
            <a:ext cx="3749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QnA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5813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도형 7">
            <a:extLst>
              <a:ext uri="{FF2B5EF4-FFF2-40B4-BE49-F238E27FC236}">
                <a16:creationId xmlns:a16="http://schemas.microsoft.com/office/drawing/2014/main" id="{308D9C9D-ABA9-8773-75E8-8339732BE66E}"/>
              </a:ext>
            </a:extLst>
          </p:cNvPr>
          <p:cNvSpPr/>
          <p:nvPr/>
        </p:nvSpPr>
        <p:spPr>
          <a:xfrm rot="5400000">
            <a:off x="390227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A4E36DE-63D4-AFF7-C54E-B0CC5E2D5904}"/>
              </a:ext>
            </a:extLst>
          </p:cNvPr>
          <p:cNvSpPr/>
          <p:nvPr/>
        </p:nvSpPr>
        <p:spPr>
          <a:xfrm rot="10800000">
            <a:off x="11388959" y="396639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987E792D-7301-C3E0-57A5-C15D0CA18354}"/>
              </a:ext>
            </a:extLst>
          </p:cNvPr>
          <p:cNvSpPr/>
          <p:nvPr/>
        </p:nvSpPr>
        <p:spPr>
          <a:xfrm rot="16200000">
            <a:off x="11388959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B3DA1DF1-2EAB-416F-74F9-166A005123B8}"/>
              </a:ext>
            </a:extLst>
          </p:cNvPr>
          <p:cNvSpPr/>
          <p:nvPr/>
        </p:nvSpPr>
        <p:spPr>
          <a:xfrm>
            <a:off x="390227" y="6067784"/>
            <a:ext cx="421481" cy="421481"/>
          </a:xfrm>
          <a:prstGeom prst="corner">
            <a:avLst>
              <a:gd name="adj1" fmla="val 24011"/>
              <a:gd name="adj2" fmla="val 26271"/>
            </a:avLst>
          </a:prstGeom>
          <a:solidFill>
            <a:srgbClr val="5F2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0E0E-0F9D-DC5F-F038-3068A1A3992B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EE91D-31BA-080C-2F1C-25D577E7FF6E}"/>
              </a:ext>
            </a:extLst>
          </p:cNvPr>
          <p:cNvSpPr txBox="1"/>
          <p:nvPr/>
        </p:nvSpPr>
        <p:spPr>
          <a:xfrm>
            <a:off x="2623457" y="1678218"/>
            <a:ext cx="6945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5F2D9A"/>
                </a:solidFill>
                <a:latin typeface="Doppio One" panose="02010603030000020804" pitchFamily="2" charset="0"/>
                <a:ea typeface="+mj-ea"/>
              </a:rPr>
              <a:t>Thank You!</a:t>
            </a:r>
            <a:endParaRPr lang="ko-KR" altLang="en-US" sz="7200" spc="-300" dirty="0">
              <a:solidFill>
                <a:srgbClr val="5F2D9A"/>
              </a:solidFill>
              <a:latin typeface="Doppio One" panose="02010603030000020804" pitchFamily="2" charset="0"/>
              <a:ea typeface="+mj-ea"/>
            </a:endParaRPr>
          </a:p>
        </p:txBody>
      </p:sp>
      <p:pic>
        <p:nvPicPr>
          <p:cNvPr id="2" name="Picture 6" descr="영화관, 팝콘 일러스트">
            <a:extLst>
              <a:ext uri="{FF2B5EF4-FFF2-40B4-BE49-F238E27FC236}">
                <a16:creationId xmlns:a16="http://schemas.microsoft.com/office/drawing/2014/main" id="{231FF98B-2070-8912-85A9-346355595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167" b="79167" l="15000" r="86833">
                        <a14:foregroundMark x1="19000" y1="33167" x2="25833" y2="39667"/>
                        <a14:foregroundMark x1="25833" y1="39667" x2="28333" y2="40333"/>
                        <a14:foregroundMark x1="18000" y1="34833" x2="15167" y2="42833"/>
                        <a14:foregroundMark x1="15167" y1="42833" x2="15000" y2="43000"/>
                        <a14:foregroundMark x1="15000" y1="43667" x2="24167" y2="50000"/>
                        <a14:foregroundMark x1="24167" y1="50000" x2="32333" y2="51000"/>
                        <a14:foregroundMark x1="31000" y1="52500" x2="23000" y2="58167"/>
                        <a14:foregroundMark x1="22833" y1="59833" x2="26333" y2="70333"/>
                        <a14:foregroundMark x1="24667" y1="69833" x2="32833" y2="72333"/>
                        <a14:foregroundMark x1="32833" y1="72333" x2="44000" y2="72667"/>
                        <a14:foregroundMark x1="44000" y1="72667" x2="58667" y2="72333"/>
                        <a14:foregroundMark x1="74314" y1="67895" x2="80500" y2="65833"/>
                        <a14:foregroundMark x1="62000" y1="72000" x2="62926" y2="71691"/>
                        <a14:foregroundMark x1="79000" y1="51667" x2="79380" y2="52865"/>
                        <a14:foregroundMark x1="69203" y1="69463" x2="76167" y2="67000"/>
                        <a14:foregroundMark x1="62500" y1="71833" x2="63909" y2="71335"/>
                        <a14:foregroundMark x1="34833" y1="73500" x2="35167" y2="76500"/>
                        <a14:foregroundMark x1="59833" y1="77500" x2="61333" y2="79167"/>
                        <a14:foregroundMark x1="65333" y1="78333" x2="67667" y2="79000"/>
                        <a14:foregroundMark x1="69000" y1="78167" x2="70500" y2="77500"/>
                        <a14:foregroundMark x1="70333" y1="77167" x2="69667" y2="75667"/>
                        <a14:foregroundMark x1="68500" y1="75833" x2="67667" y2="76333"/>
                        <a14:foregroundMark x1="70833" y1="76667" x2="69833" y2="78333"/>
                        <a14:foregroundMark x1="71000" y1="76333" x2="69667" y2="75500"/>
                        <a14:foregroundMark x1="54500" y1="24500" x2="59000" y2="20833"/>
                        <a14:foregroundMark x1="59000" y1="20667" x2="64000" y2="19167"/>
                        <a14:foregroundMark x1="64167" y1="18833" x2="69333" y2="18167"/>
                        <a14:foregroundMark x1="69833" y1="18333" x2="74833" y2="20333"/>
                        <a14:foregroundMark x1="74667" y1="19833" x2="79000" y2="21833"/>
                        <a14:foregroundMark x1="79333" y1="22000" x2="82333" y2="24667"/>
                        <a14:foregroundMark x1="82667" y1="24667" x2="85000" y2="28333"/>
                        <a14:foregroundMark x1="85000" y1="28667" x2="86833" y2="35000"/>
                        <a14:foregroundMark x1="86667" y1="35667" x2="86833" y2="41500"/>
                        <a14:foregroundMark x1="86500" y1="42167" x2="84000" y2="47667"/>
                        <a14:foregroundMark x1="83000" y1="48167" x2="79667" y2="51500"/>
                        <a14:foregroundMark x1="70667" y1="54500" x2="70167" y2="43000"/>
                        <a14:foregroundMark x1="70167" y1="43000" x2="80833" y2="35000"/>
                        <a14:foregroundMark x1="80833" y1="35000" x2="74833" y2="27167"/>
                        <a14:foregroundMark x1="74833" y1="27167" x2="63667" y2="23333"/>
                        <a14:foregroundMark x1="63667" y1="23333" x2="63333" y2="23333"/>
                        <a14:foregroundMark x1="26500" y1="31667" x2="27000" y2="29667"/>
                        <a14:foregroundMark x1="29333" y1="29667" x2="32000" y2="28667"/>
                        <a14:foregroundMark x1="33000" y1="28167" x2="34000" y2="27667"/>
                        <a14:foregroundMark x1="33833" y1="26167" x2="33667" y2="25167"/>
                        <a14:foregroundMark x1="38667" y1="25167" x2="37167" y2="23833"/>
                        <a14:foregroundMark x1="43667" y1="22500" x2="42667" y2="22333"/>
                        <a14:foregroundMark x1="48667" y1="21500" x2="47000" y2="20167"/>
                        <a14:foregroundMark x1="50167" y1="22833" x2="48500" y2="20333"/>
                        <a14:foregroundMark x1="54333" y1="24167" x2="52500" y2="22000"/>
                        <a14:foregroundMark x1="52000" y1="21833" x2="50333" y2="22667"/>
                        <a14:foregroundMark x1="33333" y1="25333" x2="33000" y2="27500"/>
                        <a14:foregroundMark x1="32500" y1="26833" x2="30667" y2="28500"/>
                        <a14:foregroundMark x1="28333" y1="29500" x2="26000" y2="30167"/>
                        <a14:foregroundMark x1="26167" y1="31000" x2="27000" y2="33667"/>
                        <a14:foregroundMark x1="27167" y1="29500" x2="26500" y2="29833"/>
                        <a14:foregroundMark x1="85667" y1="37167" x2="81167" y2="44333"/>
                        <a14:foregroundMark x1="81167" y1="44333" x2="74500" y2="50000"/>
                        <a14:foregroundMark x1="74500" y1="50000" x2="74000" y2="50167"/>
                        <a14:foregroundMark x1="64000" y1="18833" x2="60833" y2="21333"/>
                        <a14:backgroundMark x1="81167" y1="58833" x2="79500" y2="53667"/>
                        <a14:backgroundMark x1="80167" y1="52833" x2="80333" y2="57000"/>
                        <a14:backgroundMark x1="81667" y1="56167" x2="81000" y2="57500"/>
                        <a14:backgroundMark x1="63000" y1="73000" x2="68000" y2="71667"/>
                        <a14:backgroundMark x1="62333" y1="72833" x2="63333" y2="728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7048" r="12251" b="18762"/>
          <a:stretch/>
        </p:blipFill>
        <p:spPr bwMode="auto">
          <a:xfrm>
            <a:off x="4818227" y="3065096"/>
            <a:ext cx="2395553" cy="20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8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4E25A-AC43-43E2-544A-13F4C245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6343650" cy="39052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959327" y="5313425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EB9FA90-15C3-D1DE-5598-A8C3AE5FD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9933"/>
            <a:ext cx="6343650" cy="39052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3833283" y="4263559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595327" y="5731114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33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59D291D-7792-6E4E-19D1-C293647C0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66" y="2224811"/>
            <a:ext cx="6343650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59B6D-8AAB-C350-4D67-CFF35B69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0" y="1757183"/>
            <a:ext cx="6342857" cy="39047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3263599" y="4628018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5364177" y="5262566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A0608C-D028-6C38-0FDC-6B7F39C5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0" y="1755601"/>
            <a:ext cx="6343650" cy="3905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4428005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ver3.10.6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및 확인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63FA99-BE4A-72E3-F014-FD5741A6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1" y="3005861"/>
            <a:ext cx="5819775" cy="31242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5466172" y="5320178"/>
            <a:ext cx="673647" cy="641979"/>
            <a:chOff x="1788313" y="5313425"/>
            <a:chExt cx="673647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1788313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8680302" y="3689581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7677150" y="3715691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45DEE-5D78-E321-6E22-0D3D29DE4CBC}"/>
              </a:ext>
            </a:extLst>
          </p:cNvPr>
          <p:cNvSpPr txBox="1"/>
          <p:nvPr/>
        </p:nvSpPr>
        <p:spPr>
          <a:xfrm>
            <a:off x="8296691" y="2052111"/>
            <a:ext cx="3860725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윈도우키옆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검색창에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프롬프트를 클릭한다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1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7138584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ver1.7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11262924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https://code.visualstudio.com/       |       https://code.visualstudio.com/updates/v1_7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F4515-AD0A-FA4D-7152-AD3FA3035647}"/>
              </a:ext>
            </a:extLst>
          </p:cNvPr>
          <p:cNvSpPr/>
          <p:nvPr/>
        </p:nvSpPr>
        <p:spPr>
          <a:xfrm>
            <a:off x="7981816" y="-394184"/>
            <a:ext cx="1078248" cy="267858"/>
          </a:xfrm>
          <a:prstGeom prst="rect">
            <a:avLst/>
          </a:prstGeom>
          <a:noFill/>
          <a:ln w="19050">
            <a:solidFill>
              <a:srgbClr val="FFD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BA58F3-D986-4484-01C0-C4F2B21D8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8" b="27143"/>
          <a:stretch/>
        </p:blipFill>
        <p:spPr>
          <a:xfrm>
            <a:off x="685507" y="1666305"/>
            <a:ext cx="3943350" cy="35746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45A78F-CFE6-3193-EDF0-F6AD2430CCB1}"/>
              </a:ext>
            </a:extLst>
          </p:cNvPr>
          <p:cNvGrpSpPr/>
          <p:nvPr/>
        </p:nvGrpSpPr>
        <p:grpSpPr>
          <a:xfrm>
            <a:off x="3424788" y="3619749"/>
            <a:ext cx="675378" cy="641979"/>
            <a:chOff x="1959327" y="5313425"/>
            <a:chExt cx="675378" cy="641979"/>
          </a:xfrm>
        </p:grpSpPr>
        <p:pic>
          <p:nvPicPr>
            <p:cNvPr id="16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8B94F3D6-DDE8-95A3-4CB9-DE1E49C8FD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D9092AB-E750-E35F-7C82-C32BAF27C61C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E163D45-10CE-9DAD-1E79-98890D5939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1" b="2330"/>
          <a:stretch/>
        </p:blipFill>
        <p:spPr>
          <a:xfrm>
            <a:off x="4702148" y="1666305"/>
            <a:ext cx="3952875" cy="48605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7337210" y="4835744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79C6A4-995F-8B6B-F81F-744ED85527E1}"/>
              </a:ext>
            </a:extLst>
          </p:cNvPr>
          <p:cNvSpPr txBox="1"/>
          <p:nvPr/>
        </p:nvSpPr>
        <p:spPr>
          <a:xfrm>
            <a:off x="1040188" y="5360895"/>
            <a:ext cx="3860725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따라서 해당하는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프로그램 다운로드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E26CE-4F33-1281-B744-60ED67D273F5}"/>
              </a:ext>
            </a:extLst>
          </p:cNvPr>
          <p:cNvSpPr txBox="1"/>
          <p:nvPr/>
        </p:nvSpPr>
        <p:spPr>
          <a:xfrm>
            <a:off x="8723996" y="5361640"/>
            <a:ext cx="3293807" cy="7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Environment/ 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visual-studio-code-1-69-2.exe</a:t>
            </a:r>
          </a:p>
        </p:txBody>
      </p:sp>
    </p:spTree>
    <p:extLst>
      <p:ext uri="{BB962C8B-B14F-4D97-AF65-F5344CB8AC3E}">
        <p14:creationId xmlns:p14="http://schemas.microsoft.com/office/powerpoint/2010/main" val="94412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3D1E26-0A4C-2756-4530-D0161733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66" y="1766433"/>
            <a:ext cx="5695950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232AA1-1842-EEAB-C66F-02CBEF217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" y="1759417"/>
            <a:ext cx="5695950" cy="441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7CF2-7F0A-CC4D-8244-E6A4E45CFC7A}"/>
              </a:ext>
            </a:extLst>
          </p:cNvPr>
          <p:cNvSpPr/>
          <p:nvPr/>
        </p:nvSpPr>
        <p:spPr>
          <a:xfrm>
            <a:off x="0" y="0"/>
            <a:ext cx="12192000" cy="976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1538AC6F-11F2-254E-BAA1-D268DFDA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66" y="163433"/>
            <a:ext cx="5804177" cy="738521"/>
          </a:xfrm>
        </p:spPr>
        <p:txBody>
          <a:bodyPr>
            <a:noAutofit/>
          </a:bodyPr>
          <a:lstStyle/>
          <a:p>
            <a:pPr algn="l"/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1.2 Visual Studio Code</a:t>
            </a:r>
            <a:r>
              <a:rPr lang="ko-KR" altLang="en-US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ver1.7</a:t>
            </a:r>
            <a:endParaRPr lang="ko-KR" altLang="en-US" sz="3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54AB-2979-D396-6359-1AC4EB2DCADE}"/>
              </a:ext>
            </a:extLst>
          </p:cNvPr>
          <p:cNvSpPr txBox="1"/>
          <p:nvPr/>
        </p:nvSpPr>
        <p:spPr>
          <a:xfrm>
            <a:off x="10328616" y="362254"/>
            <a:ext cx="1547219" cy="53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4207-1751-EDBD-CAA4-EDA1C625CD1D}"/>
              </a:ext>
            </a:extLst>
          </p:cNvPr>
          <p:cNvSpPr txBox="1"/>
          <p:nvPr/>
        </p:nvSpPr>
        <p:spPr>
          <a:xfrm>
            <a:off x="8941791" y="6435688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Copyrightⓒ</a:t>
            </a:r>
            <a:r>
              <a:rPr lang="en-US" altLang="ko-KR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아시아경제교육센터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All Rights Reserved.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D9EA-FAB1-6753-9595-CB3A8AA4DCB8}"/>
              </a:ext>
            </a:extLst>
          </p:cNvPr>
          <p:cNvSpPr txBox="1"/>
          <p:nvPr/>
        </p:nvSpPr>
        <p:spPr>
          <a:xfrm>
            <a:off x="674092" y="1192505"/>
            <a:ext cx="915570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설정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-1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89BEE-C4D7-6831-8FBB-975F7C65E2C3}"/>
              </a:ext>
            </a:extLst>
          </p:cNvPr>
          <p:cNvGrpSpPr/>
          <p:nvPr/>
        </p:nvGrpSpPr>
        <p:grpSpPr>
          <a:xfrm>
            <a:off x="1233617" y="5214747"/>
            <a:ext cx="675378" cy="641979"/>
            <a:chOff x="1959327" y="5313425"/>
            <a:chExt cx="675378" cy="641979"/>
          </a:xfrm>
        </p:grpSpPr>
        <p:pic>
          <p:nvPicPr>
            <p:cNvPr id="7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6BE6B8BC-9682-726B-6F05-97C3761D0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0DFAED-ECAE-ABBC-DAE8-C4053A88210E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1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2BDFDE-D7CC-CF4D-1AC7-A9274FE713AA}"/>
              </a:ext>
            </a:extLst>
          </p:cNvPr>
          <p:cNvGrpSpPr/>
          <p:nvPr/>
        </p:nvGrpSpPr>
        <p:grpSpPr>
          <a:xfrm>
            <a:off x="4776708" y="5773048"/>
            <a:ext cx="675378" cy="641979"/>
            <a:chOff x="1959327" y="5313425"/>
            <a:chExt cx="675378" cy="641979"/>
          </a:xfrm>
        </p:grpSpPr>
        <p:pic>
          <p:nvPicPr>
            <p:cNvPr id="21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AF419A16-787A-6C46-F48E-29429ED64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9F7F59-3333-D1A0-C136-30DF41DE1E3F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2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D55F21-E8AE-2F53-8193-35A0A6044EED}"/>
              </a:ext>
            </a:extLst>
          </p:cNvPr>
          <p:cNvGrpSpPr/>
          <p:nvPr/>
        </p:nvGrpSpPr>
        <p:grpSpPr>
          <a:xfrm>
            <a:off x="10725953" y="5774656"/>
            <a:ext cx="675378" cy="641979"/>
            <a:chOff x="1959327" y="5313425"/>
            <a:chExt cx="675378" cy="641979"/>
          </a:xfrm>
        </p:grpSpPr>
        <p:pic>
          <p:nvPicPr>
            <p:cNvPr id="24" name="Picture 2" descr="마우스포인터 이미지 - 게티이미지뱅크">
              <a:extLst>
                <a:ext uri="{FF2B5EF4-FFF2-40B4-BE49-F238E27FC236}">
                  <a16:creationId xmlns:a16="http://schemas.microsoft.com/office/drawing/2014/main" id="{244F7E5E-4CB5-31C5-D55C-A46A20F6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0" b="83413" l="23798" r="78606">
                          <a14:foregroundMark x1="60817" y1="83413" x2="62260" y2="83413"/>
                          <a14:foregroundMark x1="47356" y1="40625" x2="47837" y2="58173"/>
                          <a14:foregroundMark x1="43750" y1="34856" x2="64904" y2="56010"/>
                          <a14:foregroundMark x1="53125" y1="50481" x2="45192" y2="68510"/>
                          <a14:foregroundMark x1="69231" y1="58894" x2="48077" y2="65865"/>
                          <a14:foregroundMark x1="59375" y1="65385" x2="61058" y2="78365"/>
                          <a14:backgroundMark x1="36538" y1="18510" x2="41346" y2="26683"/>
                          <a14:backgroundMark x1="25721" y1="28846" x2="35817" y2="32933"/>
                          <a14:backgroundMark x1="24760" y1="45192" x2="34135" y2="42308"/>
                          <a14:backgroundMark x1="62500" y1="28846" x2="54808" y2="30769"/>
                          <a14:backgroundMark x1="51683" y1="17548" x2="47837" y2="254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8" t="12327" r="14072" b="9296"/>
            <a:stretch/>
          </p:blipFill>
          <p:spPr bwMode="auto">
            <a:xfrm>
              <a:off x="1959327" y="5313425"/>
              <a:ext cx="502633" cy="57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7ABE577-0DF6-BC4D-48D5-A5DBF2B98E8A}"/>
                </a:ext>
              </a:extLst>
            </p:cNvPr>
            <p:cNvSpPr/>
            <p:nvPr/>
          </p:nvSpPr>
          <p:spPr>
            <a:xfrm>
              <a:off x="2397912" y="5718611"/>
              <a:ext cx="236793" cy="236793"/>
            </a:xfrm>
            <a:prstGeom prst="ellipse">
              <a:avLst/>
            </a:prstGeom>
            <a:solidFill>
              <a:srgbClr val="FFDC1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3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53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4037</TotalTime>
  <Words>2073</Words>
  <Application>Microsoft Office PowerPoint</Application>
  <PresentationFormat>와이드스크린</PresentationFormat>
  <Paragraphs>487</Paragraphs>
  <Slides>48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AppleSDGothicNeo</vt:lpstr>
      <vt:lpstr>Noto Sans Demilight</vt:lpstr>
      <vt:lpstr>나눔고딕</vt:lpstr>
      <vt:lpstr>맑은 고딕</vt:lpstr>
      <vt:lpstr>Arial</vt:lpstr>
      <vt:lpstr>Doppio One</vt:lpstr>
      <vt:lpstr>Wingdings</vt:lpstr>
      <vt:lpstr>Office 테마</vt:lpstr>
      <vt:lpstr>PowerPoint 프레젠테이션</vt:lpstr>
      <vt:lpstr>PowerPoint 프레젠테이션</vt:lpstr>
      <vt:lpstr>PowerPoint 프레젠테이션</vt:lpstr>
      <vt:lpstr>1.1 파이썬 ver3.10.6</vt:lpstr>
      <vt:lpstr>1.1 파이썬 ver3.10.6</vt:lpstr>
      <vt:lpstr>1.1 파이썬 ver3.10.6</vt:lpstr>
      <vt:lpstr>1.1 파이썬 ver3.10.6</vt:lpstr>
      <vt:lpstr>1.2 Visual Studio Code ver1.7</vt:lpstr>
      <vt:lpstr>1.2 Visual Studio Code ver1.7</vt:lpstr>
      <vt:lpstr>1.2 Visual Studio Code ver1.7</vt:lpstr>
      <vt:lpstr>1.2 Visual Studio Code ver1.7</vt:lpstr>
      <vt:lpstr>1.3 Java JDK ver19</vt:lpstr>
      <vt:lpstr>1.3 Java JDK ver19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1.4 MySQL</vt:lpstr>
      <vt:lpstr>1.5 CUDA / Cudnn</vt:lpstr>
      <vt:lpstr>1.5 CUDA ver11.8 / Cudnn</vt:lpstr>
      <vt:lpstr>1.5 CUDA ver11.8 / Cudnn</vt:lpstr>
      <vt:lpstr>1.5 CUDA ver11.8 / Cudnn</vt:lpstr>
      <vt:lpstr>1.5 CUDA ver11.8 / Cudnn</vt:lpstr>
      <vt:lpstr>1.5 CUDA ver11.8 / Cudnn</vt:lpstr>
      <vt:lpstr>1.5 CUDA / Cudnn ver8.5.0</vt:lpstr>
      <vt:lpstr>1.5 CUDA / Cudnn ver8.5.0</vt:lpstr>
      <vt:lpstr>2.1 VS Code 확장프로그램  - [1]</vt:lpstr>
      <vt:lpstr>2.1 VS Code 확장프로그램  - [2]</vt:lpstr>
      <vt:lpstr>2.1 VS Code 확장프로그램  - [3]</vt:lpstr>
      <vt:lpstr>2.2 Java 환경변수  - [1]</vt:lpstr>
      <vt:lpstr>2.2 Java 환경변수 - [2]</vt:lpstr>
      <vt:lpstr>2.2 Java 환경변수 - [3]</vt:lpstr>
      <vt:lpstr>2.3 MySQL 환경변수</vt:lpstr>
      <vt:lpstr>2.4 MySQL Data 임포트</vt:lpstr>
      <vt:lpstr>3.1 VS Code 인터프리터 선택</vt:lpstr>
      <vt:lpstr>3.2 실행메뉴 확인 - [1]</vt:lpstr>
      <vt:lpstr>3.2 실행메뉴 확인 - [2]</vt:lpstr>
      <vt:lpstr>3.2 실행메뉴 확인 - [3]</vt:lpstr>
      <vt:lpstr>3.2 실행메뉴 확인 - [4]</vt:lpstr>
      <vt:lpstr>4.1 프로젝트 구조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고청명(교학처 학생지원팀(안성))</dc:creator>
  <cp:lastModifiedBy>고 내리</cp:lastModifiedBy>
  <cp:revision>258</cp:revision>
  <dcterms:created xsi:type="dcterms:W3CDTF">2022-10-17T02:41:20Z</dcterms:created>
  <dcterms:modified xsi:type="dcterms:W3CDTF">2022-11-10T01:23:06Z</dcterms:modified>
</cp:coreProperties>
</file>